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43"/>
  </p:notesMasterIdLst>
  <p:handoutMasterIdLst>
    <p:handoutMasterId r:id="rId44"/>
  </p:handoutMasterIdLst>
  <p:sldIdLst>
    <p:sldId id="394" r:id="rId3"/>
    <p:sldId id="466" r:id="rId4"/>
    <p:sldId id="500" r:id="rId5"/>
    <p:sldId id="506" r:id="rId6"/>
    <p:sldId id="501" r:id="rId7"/>
    <p:sldId id="510" r:id="rId8"/>
    <p:sldId id="511" r:id="rId9"/>
    <p:sldId id="523" r:id="rId10"/>
    <p:sldId id="512" r:id="rId11"/>
    <p:sldId id="509" r:id="rId12"/>
    <p:sldId id="513" r:id="rId13"/>
    <p:sldId id="522" r:id="rId14"/>
    <p:sldId id="517" r:id="rId15"/>
    <p:sldId id="514" r:id="rId16"/>
    <p:sldId id="521" r:id="rId17"/>
    <p:sldId id="524" r:id="rId18"/>
    <p:sldId id="528" r:id="rId19"/>
    <p:sldId id="526" r:id="rId20"/>
    <p:sldId id="525" r:id="rId21"/>
    <p:sldId id="536" r:id="rId22"/>
    <p:sldId id="537" r:id="rId23"/>
    <p:sldId id="534" r:id="rId24"/>
    <p:sldId id="530" r:id="rId25"/>
    <p:sldId id="535" r:id="rId26"/>
    <p:sldId id="540" r:id="rId27"/>
    <p:sldId id="541" r:id="rId28"/>
    <p:sldId id="518" r:id="rId29"/>
    <p:sldId id="542" r:id="rId30"/>
    <p:sldId id="515" r:id="rId31"/>
    <p:sldId id="539" r:id="rId32"/>
    <p:sldId id="543" r:id="rId33"/>
    <p:sldId id="544" r:id="rId34"/>
    <p:sldId id="545" r:id="rId35"/>
    <p:sldId id="546" r:id="rId36"/>
    <p:sldId id="547" r:id="rId37"/>
    <p:sldId id="505" r:id="rId38"/>
    <p:sldId id="503" r:id="rId39"/>
    <p:sldId id="442" r:id="rId40"/>
    <p:sldId id="352" r:id="rId41"/>
    <p:sldId id="393" r:id="rId42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516B6FE0-C7BA-4DC7-A26B-78008A27D1AD}">
          <p14:sldIdLst>
            <p14:sldId id="394"/>
            <p14:sldId id="466"/>
            <p14:sldId id="500"/>
          </p14:sldIdLst>
        </p14:section>
        <p14:section name="Simple Class Inheritance" id="{8A76DF29-9068-4B0C-A55A-1AFCA4CF9EE7}">
          <p14:sldIdLst>
            <p14:sldId id="506"/>
            <p14:sldId id="501"/>
            <p14:sldId id="510"/>
            <p14:sldId id="511"/>
            <p14:sldId id="523"/>
          </p14:sldIdLst>
        </p14:section>
        <p14:section name="Using the Parent Members" id="{F938DAEA-6AC6-488E-955B-B6CC696FD80A}">
          <p14:sldIdLst>
            <p14:sldId id="512"/>
            <p14:sldId id="509"/>
            <p14:sldId id="513"/>
            <p14:sldId id="522"/>
            <p14:sldId id="517"/>
          </p14:sldIdLst>
        </p14:section>
        <p14:section name="Prototype Chains" id="{EF3E20EF-E413-4ECC-962C-9E4996587F53}">
          <p14:sldIdLst>
            <p14:sldId id="514"/>
            <p14:sldId id="521"/>
            <p14:sldId id="524"/>
            <p14:sldId id="528"/>
            <p14:sldId id="526"/>
            <p14:sldId id="525"/>
            <p14:sldId id="536"/>
            <p14:sldId id="537"/>
            <p14:sldId id="534"/>
            <p14:sldId id="530"/>
            <p14:sldId id="535"/>
            <p14:sldId id="540"/>
            <p14:sldId id="541"/>
          </p14:sldIdLst>
        </p14:section>
        <p14:section name="Abstract Classes and Mixins" id="{F6827B2D-AE1D-4531-A21D-E1A1B499F9B9}">
          <p14:sldIdLst>
            <p14:sldId id="518"/>
            <p14:sldId id="542"/>
            <p14:sldId id="515"/>
            <p14:sldId id="539"/>
            <p14:sldId id="543"/>
            <p14:sldId id="544"/>
            <p14:sldId id="545"/>
            <p14:sldId id="546"/>
            <p14:sldId id="547"/>
          </p14:sldIdLst>
        </p14:section>
        <p14:section name="Conclusion" id="{12732869-BE39-4408-8776-3EDCD739E2F9}">
          <p14:sldIdLst>
            <p14:sldId id="505"/>
            <p14:sldId id="503"/>
            <p14:sldId id="442"/>
            <p14:sldId id="352"/>
            <p14:sldId id="3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EEDC"/>
    <a:srgbClr val="F8DC9E"/>
    <a:srgbClr val="FBEEC9"/>
    <a:srgbClr val="603A14"/>
    <a:srgbClr val="E85C0E"/>
    <a:srgbClr val="BAB398"/>
    <a:srgbClr val="ADA485"/>
    <a:srgbClr val="C6C0AA"/>
    <a:srgbClr val="663606"/>
    <a:srgbClr val="66310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595" autoAdjust="0"/>
  </p:normalViewPr>
  <p:slideViewPr>
    <p:cSldViewPr>
      <p:cViewPr varScale="1">
        <p:scale>
          <a:sx n="79" d="100"/>
          <a:sy n="79" d="100"/>
        </p:scale>
        <p:origin x="701" y="6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01-Nov-16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01-Nov-16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691138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7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277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7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7.png"/><Relationship Id="rId3" Type="http://schemas.openxmlformats.org/officeDocument/2006/relationships/image" Target="../media/image6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01-Nov-16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5248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01-Nov-16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9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judge.softuni.bg/Contests/339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://komfo.com/" TargetMode="External"/><Relationship Id="rId13" Type="http://schemas.openxmlformats.org/officeDocument/2006/relationships/image" Target="../media/image24.png"/><Relationship Id="rId18" Type="http://schemas.openxmlformats.org/officeDocument/2006/relationships/hyperlink" Target="http://netpeak.bg/" TargetMode="External"/><Relationship Id="rId3" Type="http://schemas.openxmlformats.org/officeDocument/2006/relationships/hyperlink" Target="https://softuni.bg/courses/javascript-advanced" TargetMode="External"/><Relationship Id="rId21" Type="http://schemas.openxmlformats.org/officeDocument/2006/relationships/image" Target="../media/image28.png"/><Relationship Id="rId7" Type="http://schemas.openxmlformats.org/officeDocument/2006/relationships/image" Target="../media/image21.png"/><Relationship Id="rId12" Type="http://schemas.openxmlformats.org/officeDocument/2006/relationships/hyperlink" Target="http://www.softwaregroup-bg.com/" TargetMode="External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6" Type="http://schemas.openxmlformats.org/officeDocument/2006/relationships/hyperlink" Target="http://www.infragistics.com/" TargetMode="External"/><Relationship Id="rId20" Type="http://schemas.openxmlformats.org/officeDocument/2006/relationships/hyperlink" Target="http://www.superhosting.bg/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xs-software.com/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10" Type="http://schemas.openxmlformats.org/officeDocument/2006/relationships/hyperlink" Target="http://smartit.bg/" TargetMode="External"/><Relationship Id="rId19" Type="http://schemas.openxmlformats.org/officeDocument/2006/relationships/image" Target="../media/image27.png"/><Relationship Id="rId4" Type="http://schemas.openxmlformats.org/officeDocument/2006/relationships/hyperlink" Target="http://www.luxoft.com/" TargetMode="External"/><Relationship Id="rId9" Type="http://schemas.openxmlformats.org/officeDocument/2006/relationships/image" Target="../media/image22.png"/><Relationship Id="rId14" Type="http://schemas.openxmlformats.org/officeDocument/2006/relationships/hyperlink" Target="http://www.indeavr.com/" TargetMode="External"/><Relationship Id="rId22" Type="http://schemas.openxmlformats.org/officeDocument/2006/relationships/hyperlink" Target="http://www.telenor.b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3.png"/><Relationship Id="rId3" Type="http://schemas.openxmlformats.org/officeDocument/2006/relationships/hyperlink" Target="http://softuni.org/" TargetMode="External"/><Relationship Id="rId7" Type="http://schemas.openxmlformats.org/officeDocument/2006/relationships/hyperlink" Target="http://forum.softuni.bg/" TargetMode="External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www.youtube.com/SoftwareUniversity" TargetMode="External"/><Relationship Id="rId11" Type="http://schemas.openxmlformats.org/officeDocument/2006/relationships/image" Target="../media/image31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://www.facebook.com/SoftwareUniversity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6.png"/><Relationship Id="rId1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udge.softuni.bg/Contests/339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351212" y="706716"/>
            <a:ext cx="8125251" cy="1171552"/>
          </a:xfrm>
        </p:spPr>
        <p:txBody>
          <a:bodyPr>
            <a:normAutofit/>
          </a:bodyPr>
          <a:lstStyle/>
          <a:p>
            <a:r>
              <a:rPr lang="en-US" dirty="0"/>
              <a:t>Inheritance and Prototypes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351212" y="1878289"/>
            <a:ext cx="8125251" cy="1398311"/>
          </a:xfrm>
        </p:spPr>
        <p:txBody>
          <a:bodyPr>
            <a:normAutofit/>
          </a:bodyPr>
          <a:lstStyle/>
          <a:p>
            <a:r>
              <a:rPr lang="en-US" dirty="0"/>
              <a:t>Class Inheritance, Prototypes, Prototype Chain, Code Reuse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604899"/>
            <a:ext cx="3187613" cy="525135"/>
          </a:xfrm>
        </p:spPr>
        <p:txBody>
          <a:bodyPr/>
          <a:lstStyle/>
          <a:p>
            <a:r>
              <a:rPr lang="en-US" noProof="1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5074798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760412" y="5479925"/>
            <a:ext cx="3187613" cy="382788"/>
          </a:xfrm>
        </p:spPr>
        <p:txBody>
          <a:bodyPr/>
          <a:lstStyle/>
          <a:p>
            <a:r>
              <a:rPr lang="en-US" sz="2000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760412" y="58204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7526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37012" y="3811842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986296">
            <a:off x="5457599" y="3675987"/>
            <a:ext cx="1712520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Class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Inheritance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25661">
            <a:off x="6000149" y="4889802"/>
            <a:ext cx="1023221" cy="102322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4" descr="Резултат с изображение за hierarchy ico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0" y="3507315"/>
            <a:ext cx="2330456" cy="2631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Person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50152"/>
            <a:ext cx="10651276" cy="507444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Person {</a:t>
            </a:r>
          </a:p>
          <a:p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email) {</a:t>
            </a:r>
          </a:p>
          <a:p>
            <a:r>
              <a:rPr lang="en-US" sz="2900" noProof="1"/>
              <a:t>    this.name = name;</a:t>
            </a:r>
          </a:p>
          <a:p>
            <a:r>
              <a:rPr lang="en-US" sz="2900" noProof="1"/>
              <a:t>    this.email = email;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r>
              <a:rPr lang="en-US" sz="2900" noProof="1"/>
              <a:t>    let className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this.constructor.name</a:t>
            </a:r>
            <a:r>
              <a:rPr lang="en-US" sz="2900" noProof="1"/>
              <a:t>;</a:t>
            </a:r>
          </a:p>
          <a:p>
            <a:pPr marL="1166813" indent="-1166813"/>
            <a:r>
              <a:rPr lang="en-US" sz="2900" noProof="1"/>
              <a:t>    return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${className} (name: ${this.name}, email: ${this.email})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90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094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Teacher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Teacher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subject)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this.subject = subject;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subject: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${this.subject})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25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900" dirty="0"/>
              <a:t>Inheriting and Replacing </a:t>
            </a:r>
            <a:r>
              <a:rPr lang="en-US" sz="3900" noProof="1"/>
              <a:t>toString() – Student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136" y="1260722"/>
            <a:ext cx="10651276" cy="49637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sz="2900" noProof="1"/>
              <a:t> Student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sz="2900" noProof="1"/>
              <a:t> Person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sz="2900" noProof="1"/>
              <a:t>(name, email, course)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sz="2900" noProof="1"/>
              <a:t>(name, email);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this.course = course;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  <a:spcBef>
                <a:spcPts val="1200"/>
              </a:spcBef>
            </a:pPr>
            <a:r>
              <a:rPr lang="en-US" sz="2900" noProof="1"/>
              <a:t> 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toString</a:t>
            </a:r>
            <a:r>
              <a:rPr lang="en-US" sz="2900" noProof="1"/>
              <a:t>() {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let baseStr =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super.toString()</a:t>
            </a:r>
            <a:r>
              <a:rPr lang="en-US" sz="2900" noProof="1"/>
              <a:t>.slice(0, -1);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  return baseStr + 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,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course:</a:t>
            </a:r>
            <a:r>
              <a:rPr lang="en-US" sz="2900" noProof="1">
                <a:latin typeface="+mn-lt"/>
              </a:rPr>
              <a:t> </a:t>
            </a:r>
            <a:r>
              <a:rPr lang="en-US" sz="2900" noProof="1"/>
              <a:t>${this.course})</a:t>
            </a:r>
            <a:r>
              <a:rPr lang="en-US" sz="29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900" noProof="1"/>
              <a:t>;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  }</a:t>
            </a:r>
          </a:p>
          <a:p>
            <a:pPr>
              <a:lnSpc>
                <a:spcPct val="105000"/>
              </a:lnSpc>
            </a:pPr>
            <a:r>
              <a:rPr lang="en-US" sz="2900" noProof="1"/>
              <a:t>}</a:t>
            </a:r>
            <a:endParaRPr lang="en-US" sz="29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AutoShape 25"/>
          <p:cNvSpPr>
            <a:spLocks noChangeArrowheads="1"/>
          </p:cNvSpPr>
          <p:nvPr/>
        </p:nvSpPr>
        <p:spPr bwMode="auto">
          <a:xfrm>
            <a:off x="6684556" y="2948074"/>
            <a:ext cx="4419600" cy="1127814"/>
          </a:xfrm>
          <a:prstGeom prst="wedgeRoundRectCallout">
            <a:avLst>
              <a:gd name="adj1" fmla="val -61760"/>
              <a:gd name="adj2" fmla="val 596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toString()</a:t>
            </a:r>
            <a:r>
              <a:rPr lang="en-US" sz="3000" noProof="1">
                <a:solidFill>
                  <a:srgbClr val="FFFFFF"/>
                </a:solidFill>
              </a:rPr>
              <a:t> from the base (parent)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15292" y="4289898"/>
            <a:ext cx="3341448" cy="45157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194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Inheriting and Replacing </a:t>
            </a:r>
            <a:r>
              <a:rPr lang="en-US" noProof="1"/>
              <a:t>toString() – Usage</a:t>
            </a:r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104088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Person (name: Maria, email: 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2799944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Teacher (name: Ivan, email: iv@yahoo.com, subject: PHP)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6005" y="6167735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0936" y="4489399"/>
            <a:ext cx="10803676" cy="15304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Student</a:t>
            </a:r>
            <a:r>
              <a:rPr lang="en-US" sz="3000" noProof="1"/>
              <a:t>("Ana",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"ana@mail.ru",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3);</a:t>
            </a:r>
          </a:p>
          <a:p>
            <a:r>
              <a:rPr lang="en-US" sz="3000" noProof="1"/>
              <a:t>console.log(''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s</a:t>
            </a:r>
            <a:r>
              <a:rPr lang="en-US" sz="3000" noProof="1"/>
              <a:t>);</a:t>
            </a:r>
          </a:p>
          <a:p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  <a:latin typeface="+mn-lt"/>
              </a:rPr>
              <a:t>Student (name: Ana, email: ana@mail.ru, course: 3)</a:t>
            </a:r>
          </a:p>
        </p:txBody>
      </p:sp>
    </p:spTree>
    <p:extLst>
      <p:ext uri="{BB962C8B-B14F-4D97-AF65-F5344CB8AC3E}">
        <p14:creationId xmlns:p14="http://schemas.microsoft.com/office/powerpoint/2010/main" val="162711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876800"/>
            <a:ext cx="8938472" cy="820600"/>
          </a:xfrm>
        </p:spPr>
        <p:txBody>
          <a:bodyPr/>
          <a:lstStyle/>
          <a:p>
            <a:r>
              <a:rPr lang="en-US" dirty="0"/>
              <a:t>The Prototype Chains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774424"/>
            <a:ext cx="8938472" cy="719034"/>
          </a:xfrm>
        </p:spPr>
        <p:txBody>
          <a:bodyPr/>
          <a:lstStyle/>
          <a:p>
            <a:r>
              <a:rPr lang="en-US"/>
              <a:t>How Do They Work?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8" y="838200"/>
            <a:ext cx="7287020" cy="3643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37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The Prototype Chain for JS Classes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flipH="1">
            <a:off x="3741497" y="4765199"/>
            <a:ext cx="1112303" cy="4546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 flipV="1">
            <a:off x="7370357" y="3076453"/>
            <a:ext cx="1354493" cy="547754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Straight Arrow Connector 35"/>
          <p:cNvCxnSpPr>
            <a:stCxn id="57" idx="2"/>
            <a:endCxn id="23" idx="2"/>
          </p:cNvCxnSpPr>
          <p:nvPr/>
        </p:nvCxnSpPr>
        <p:spPr>
          <a:xfrm rot="10800000">
            <a:off x="5898643" y="5115129"/>
            <a:ext cx="2826207" cy="750873"/>
          </a:xfrm>
          <a:prstGeom prst="bentConnector2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426928" y="2133286"/>
            <a:ext cx="2943428" cy="2981842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58412" y="990600"/>
            <a:ext cx="3074344" cy="2482339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258412" y="3780148"/>
            <a:ext cx="3074344" cy="2482339"/>
            <a:chOff x="7820668" y="1121938"/>
            <a:chExt cx="2921944" cy="2482339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975245" y="1199744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8672299" y="2918475"/>
              <a:ext cx="154224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60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196201" y="2145314"/>
            <a:ext cx="2545296" cy="684667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524621" y="1142324"/>
              <a:ext cx="13859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>
            <a:off x="1196201" y="2487649"/>
            <a:ext cx="369112" cy="2743171"/>
          </a:xfrm>
          <a:prstGeom prst="bentConnector3">
            <a:avLst>
              <a:gd name="adj1" fmla="val 22781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196201" y="3919830"/>
            <a:ext cx="2545296" cy="1699829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43525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Prototypes in JavaScript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object in JS has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(template)</a:t>
            </a:r>
          </a:p>
          <a:p>
            <a:pPr lvl="1"/>
            <a:r>
              <a:rPr lang="en-US" dirty="0"/>
              <a:t>Internally called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in browsers and </a:t>
            </a:r>
            <a:r>
              <a:rPr lang="en-US" noProof="1"/>
              <a:t>NodeJS</a:t>
            </a:r>
          </a:p>
          <a:p>
            <a:pPr lvl="1"/>
            <a:r>
              <a:rPr lang="en-US" dirty="0"/>
              <a:t>Properties not found in the object are looked up in the prototype</a:t>
            </a:r>
          </a:p>
          <a:p>
            <a:pPr>
              <a:spcBef>
                <a:spcPts val="6000"/>
              </a:spcBef>
            </a:pPr>
            <a:r>
              <a:rPr lang="en-US" dirty="0"/>
              <a:t>Can be obtained using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Object.getPrototypeOf(</a:t>
            </a:r>
            <a:r>
              <a:rPr lang="en-US" b="1" i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obj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)</a:t>
            </a:r>
          </a:p>
          <a:p>
            <a:r>
              <a:rPr lang="en-US" dirty="0"/>
              <a:t>Using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dirty="0"/>
              <a:t>directly is deprecated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should be avoided!</a:t>
            </a:r>
          </a:p>
        </p:txBody>
      </p:sp>
    </p:spTree>
    <p:extLst>
      <p:ext uri="{BB962C8B-B14F-4D97-AF65-F5344CB8AC3E}">
        <p14:creationId xmlns:p14="http://schemas.microsoft.com/office/powerpoint/2010/main" val="1644236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Classes have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</a:t>
            </a:r>
            <a:r>
              <a:rPr lang="en-US" dirty="0"/>
              <a:t> (a parent function)</a:t>
            </a:r>
          </a:p>
          <a:p>
            <a:pPr lvl="1"/>
            <a:r>
              <a:rPr lang="en-US" dirty="0"/>
              <a:t>Prototypes form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prototype chain</a:t>
            </a: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 (for Classes)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12812" y="2566741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 (class prototype holds the parent class)</a:t>
            </a:r>
            <a:endParaRPr lang="en-US" sz="2800" b="1" noProof="1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901496" y="5224862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Object.getPrototypeOf(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Function.prototype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  <a:endParaRPr lang="en-US" sz="2800" b="1" noProof="1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  <p:cxnSp>
        <p:nvCxnSpPr>
          <p:cNvPr id="8" name="Straight Arrow Connector 35"/>
          <p:cNvCxnSpPr>
            <a:stCxn id="15" idx="0"/>
            <a:endCxn id="10" idx="2"/>
          </p:cNvCxnSpPr>
          <p:nvPr/>
        </p:nvCxnSpPr>
        <p:spPr>
          <a:xfrm flipV="1">
            <a:off x="10598085" y="3689932"/>
            <a:ext cx="0" cy="653468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/>
          <p:cNvGrpSpPr/>
          <p:nvPr/>
        </p:nvGrpSpPr>
        <p:grpSpPr>
          <a:xfrm>
            <a:off x="9599612" y="1981200"/>
            <a:ext cx="1996946" cy="1708732"/>
            <a:chOff x="4446384" y="1457528"/>
            <a:chExt cx="2943427" cy="1874912"/>
          </a:xfrm>
        </p:grpSpPr>
        <p:sp>
          <p:nvSpPr>
            <p:cNvPr id="10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70411" y="1495064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4" y="2566974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599612" y="4343400"/>
            <a:ext cx="1996946" cy="1295014"/>
            <a:chOff x="4446384" y="1457528"/>
            <a:chExt cx="2943427" cy="1420959"/>
          </a:xfrm>
        </p:grpSpPr>
        <p:sp>
          <p:nvSpPr>
            <p:cNvPr id="15" name="Rectangle: Rounded Corners 6"/>
            <p:cNvSpPr/>
            <p:nvPr/>
          </p:nvSpPr>
          <p:spPr>
            <a:xfrm>
              <a:off x="4446384" y="1457528"/>
              <a:ext cx="2943427" cy="142095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3" y="2094437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570411" y="1503083"/>
              <a:ext cx="2482096" cy="4744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19" name="Text Placeholder 5"/>
          <p:cNvSpPr txBox="1">
            <a:spLocks/>
          </p:cNvSpPr>
          <p:nvPr/>
        </p:nvSpPr>
        <p:spPr>
          <a:xfrm>
            <a:off x="912812" y="3886200"/>
            <a:ext cx="81534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Teacher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__proto__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==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Person</a:t>
            </a:r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;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true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The same as the above (unofficial property)</a:t>
            </a:r>
          </a:p>
        </p:txBody>
      </p:sp>
    </p:spTree>
    <p:extLst>
      <p:ext uri="{BB962C8B-B14F-4D97-AF65-F5344CB8AC3E}">
        <p14:creationId xmlns:p14="http://schemas.microsoft.com/office/powerpoint/2010/main" val="183886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classes</a:t>
            </a:r>
            <a:r>
              <a:rPr lang="en-US" dirty="0"/>
              <a:t> / functions</a:t>
            </a:r>
          </a:p>
          <a:p>
            <a:pPr lvl="1"/>
            <a:r>
              <a:rPr lang="en-US" dirty="0"/>
              <a:t>Classes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2"/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holds the parent class / function</a:t>
            </a:r>
          </a:p>
          <a:p>
            <a:pPr lvl="1"/>
            <a:r>
              <a:rPr lang="en-US" dirty="0"/>
              <a:t>Classes have also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 used to create n</a:t>
            </a:r>
            <a:r>
              <a:rPr lang="bg-BG" dirty="0"/>
              <a:t>е</a:t>
            </a:r>
            <a:r>
              <a:rPr lang="en-US" dirty="0"/>
              <a:t>w objects</a:t>
            </a:r>
          </a:p>
          <a:p>
            <a:pPr lvl="2"/>
            <a:r>
              <a:rPr lang="en-US" dirty="0"/>
              <a:t>Assigned to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of each new object</a:t>
            </a:r>
          </a:p>
          <a:p>
            <a:pPr>
              <a:spcBef>
                <a:spcPts val="1200"/>
              </a:spcBef>
            </a:pPr>
            <a:r>
              <a:rPr lang="en-US" dirty="0"/>
              <a:t>Prototypes in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objects</a:t>
            </a:r>
          </a:p>
          <a:p>
            <a:pPr lvl="1"/>
            <a:r>
              <a:rPr lang="en-US" dirty="0"/>
              <a:t>Objects use their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__proto__</a:t>
            </a:r>
            <a:r>
              <a:rPr lang="en-US" dirty="0"/>
              <a:t> to resolve methods / properties</a:t>
            </a:r>
          </a:p>
          <a:p>
            <a:pPr lvl="1"/>
            <a:r>
              <a:rPr lang="en-US" dirty="0"/>
              <a:t>Objects do not have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dirty="0"/>
              <a:t> object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Prototypes in Classes and Objects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05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Chains for Classes and Objects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10" y="1195332"/>
            <a:ext cx="8190002" cy="5117090"/>
          </a:xfrm>
          <a:prstGeom prst="roundRect">
            <a:avLst>
              <a:gd name="adj" fmla="val 1598"/>
            </a:avLst>
          </a:prstGeom>
        </p:spPr>
      </p:pic>
    </p:spTree>
    <p:extLst>
      <p:ext uri="{BB962C8B-B14F-4D97-AF65-F5344CB8AC3E}">
        <p14:creationId xmlns:p14="http://schemas.microsoft.com/office/powerpoint/2010/main" val="4079894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Simple Inheritance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Accessing Parent Members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Prototype Chains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en-US" dirty="0"/>
              <a:t>Abstract Classes and</a:t>
            </a:r>
            <a:br>
              <a:rPr lang="en-US" dirty="0"/>
            </a:br>
            <a:r>
              <a:rPr lang="en-US" dirty="0"/>
              <a:t>Class Hierarchies</a:t>
            </a:r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02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78000" y="1248034"/>
            <a:ext cx="2045212" cy="20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1486376"/>
            <a:ext cx="3574938" cy="46096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4378" y="4080032"/>
            <a:ext cx="1760965" cy="17609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397262">
            <a:off x="10150719" y="1364121"/>
            <a:ext cx="1211868" cy="121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29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 (Create New Object)</a:t>
            </a:r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sp>
        <p:nvSpPr>
          <p:cNvPr id="83" name="Rectangle: Rounded Corners 13"/>
          <p:cNvSpPr/>
          <p:nvPr/>
        </p:nvSpPr>
        <p:spPr>
          <a:xfrm>
            <a:off x="4877788" y="1719484"/>
            <a:ext cx="1944187" cy="462288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name</a:t>
            </a:r>
          </a:p>
        </p:txBody>
      </p:sp>
      <p:sp>
        <p:nvSpPr>
          <p:cNvPr id="84" name="Rectangle: Rounded Corners 13"/>
          <p:cNvSpPr/>
          <p:nvPr/>
        </p:nvSpPr>
        <p:spPr>
          <a:xfrm>
            <a:off x="4877790" y="216896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email</a:t>
            </a:r>
          </a:p>
        </p:txBody>
      </p:sp>
      <p:sp>
        <p:nvSpPr>
          <p:cNvPr id="85" name="Rectangle: Rounded Corners 13"/>
          <p:cNvSpPr/>
          <p:nvPr/>
        </p:nvSpPr>
        <p:spPr>
          <a:xfrm>
            <a:off x="8588606" y="1896492"/>
            <a:ext cx="1944185" cy="4604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subject</a:t>
            </a:r>
          </a:p>
        </p:txBody>
      </p:sp>
    </p:spTree>
    <p:extLst>
      <p:ext uri="{BB962C8B-B14F-4D97-AF65-F5344CB8AC3E}">
        <p14:creationId xmlns:p14="http://schemas.microsoft.com/office/powerpoint/2010/main" val="63315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7.40741E-7 L -0.00013 0.4108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-0.00013 0.4113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2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697E-6 4.81481E-6 L -0.3049 0.518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51" y="2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Instantiation</a:t>
            </a:r>
            <a:r>
              <a:rPr lang="en-US" dirty="0"/>
              <a:t> (Create New Object)</a:t>
            </a:r>
            <a:endParaRPr lang="en-US" dirty="0"/>
          </a:p>
        </p:txBody>
      </p:sp>
      <p:cxnSp>
        <p:nvCxnSpPr>
          <p:cNvPr id="59" name="Straight Arrow Connector 35"/>
          <p:cNvCxnSpPr>
            <a:stCxn id="42" idx="2"/>
            <a:endCxn id="73" idx="3"/>
          </p:cNvCxnSpPr>
          <p:nvPr/>
        </p:nvCxnSpPr>
        <p:spPr>
          <a:xfrm rot="10800000">
            <a:off x="3598199" y="1912885"/>
            <a:ext cx="1368296" cy="1455335"/>
          </a:xfrm>
          <a:prstGeom prst="bentConnector3">
            <a:avLst>
              <a:gd name="adj1" fmla="val 5318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6" name="Straight Arrow Connector 35"/>
          <p:cNvCxnSpPr>
            <a:stCxn id="38" idx="2"/>
            <a:endCxn id="23" idx="3"/>
          </p:cNvCxnSpPr>
          <p:nvPr/>
        </p:nvCxnSpPr>
        <p:spPr>
          <a:xfrm rot="10800000">
            <a:off x="7094183" y="2403538"/>
            <a:ext cx="1549603" cy="698600"/>
          </a:xfrm>
          <a:prstGeom prst="bentConnector3">
            <a:avLst>
              <a:gd name="adj1" fmla="val 54683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8" name="Group 7"/>
          <p:cNvGrpSpPr/>
          <p:nvPr/>
        </p:nvGrpSpPr>
        <p:grpSpPr>
          <a:xfrm>
            <a:off x="4605585" y="1143000"/>
            <a:ext cx="2488597" cy="2521075"/>
            <a:chOff x="3803084" y="1566154"/>
            <a:chExt cx="2943428" cy="2981842"/>
          </a:xfrm>
        </p:grpSpPr>
        <p:sp>
          <p:nvSpPr>
            <p:cNvPr id="23" name="Rectangle: Rounded Corners 22"/>
            <p:cNvSpPr/>
            <p:nvPr/>
          </p:nvSpPr>
          <p:spPr>
            <a:xfrm>
              <a:off x="3803084" y="1566154"/>
              <a:ext cx="2943428" cy="29818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927112" y="1647216"/>
              <a:ext cx="12041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229956" y="4045667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631052" y="3901107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9" name="Rectangle: Rounded Corners 13"/>
            <p:cNvSpPr/>
            <p:nvPr/>
          </p:nvSpPr>
          <p:spPr>
            <a:xfrm>
              <a:off x="4125038" y="2232849"/>
              <a:ext cx="2299518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40" name="Rectangle: Rounded Corners 13"/>
            <p:cNvSpPr/>
            <p:nvPr/>
          </p:nvSpPr>
          <p:spPr>
            <a:xfrm>
              <a:off x="4125039" y="2779630"/>
              <a:ext cx="2299516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41" name="Rectangle: Rounded Corners 13"/>
            <p:cNvSpPr/>
            <p:nvPr/>
          </p:nvSpPr>
          <p:spPr>
            <a:xfrm>
              <a:off x="4125039" y="3324261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249424" y="1338600"/>
            <a:ext cx="2599283" cy="2098757"/>
            <a:chOff x="7820668" y="1121938"/>
            <a:chExt cx="2921944" cy="2482339"/>
          </a:xfrm>
        </p:grpSpPr>
        <p:sp>
          <p:nvSpPr>
            <p:cNvPr id="17" name="Rectangle: Rounded Corners 6"/>
            <p:cNvSpPr/>
            <p:nvPr/>
          </p:nvSpPr>
          <p:spPr>
            <a:xfrm>
              <a:off x="7820668" y="1121938"/>
              <a:ext cx="2921944" cy="248233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975245" y="1199744"/>
              <a:ext cx="13059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8672299" y="2918475"/>
              <a:ext cx="1576670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8263983" y="3054791"/>
              <a:ext cx="30600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8175535" y="1789888"/>
              <a:ext cx="2238367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51" name="Rectangle: Rounded Corners 13"/>
            <p:cNvSpPr/>
            <p:nvPr/>
          </p:nvSpPr>
          <p:spPr>
            <a:xfrm>
              <a:off x="8175535" y="2324919"/>
              <a:ext cx="2238367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446213" y="2951906"/>
            <a:ext cx="2151986" cy="578869"/>
            <a:chOff x="2409707" y="1052646"/>
            <a:chExt cx="1600200" cy="684667"/>
          </a:xfrm>
        </p:grpSpPr>
        <p:sp>
          <p:nvSpPr>
            <p:cNvPr id="68" name="Rectangle: Rounded Corners 67"/>
            <p:cNvSpPr/>
            <p:nvPr/>
          </p:nvSpPr>
          <p:spPr>
            <a:xfrm>
              <a:off x="2409707" y="1052646"/>
              <a:ext cx="1600200" cy="684667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613810" y="1142324"/>
              <a:ext cx="12075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{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…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}</a:t>
              </a:r>
            </a:p>
          </p:txBody>
        </p:sp>
      </p:grpSp>
      <p:cxnSp>
        <p:nvCxnSpPr>
          <p:cNvPr id="71" name="Straight Arrow Connector 35"/>
          <p:cNvCxnSpPr>
            <a:stCxn id="75" idx="2"/>
            <a:endCxn id="68" idx="1"/>
          </p:cNvCxnSpPr>
          <p:nvPr/>
        </p:nvCxnSpPr>
        <p:spPr>
          <a:xfrm rot="10800000" flipV="1">
            <a:off x="1446213" y="2302711"/>
            <a:ext cx="312075" cy="938630"/>
          </a:xfrm>
          <a:prstGeom prst="bentConnector3">
            <a:avLst>
              <a:gd name="adj1" fmla="val 256305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2" name="Group 71"/>
          <p:cNvGrpSpPr/>
          <p:nvPr/>
        </p:nvGrpSpPr>
        <p:grpSpPr>
          <a:xfrm>
            <a:off x="1446213" y="1194302"/>
            <a:ext cx="2151986" cy="1437164"/>
            <a:chOff x="3803084" y="1566154"/>
            <a:chExt cx="2545296" cy="1699829"/>
          </a:xfrm>
        </p:grpSpPr>
        <p:sp>
          <p:nvSpPr>
            <p:cNvPr id="73" name="Rectangle: Rounded Corners 72"/>
            <p:cNvSpPr/>
            <p:nvPr/>
          </p:nvSpPr>
          <p:spPr>
            <a:xfrm>
              <a:off x="3803084" y="1566154"/>
              <a:ext cx="2545296" cy="1699829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927112" y="1647216"/>
              <a:ext cx="22043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Function.</a:t>
              </a:r>
              <a:b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</a:br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__proto__</a:t>
              </a:r>
            </a:p>
          </p:txBody>
        </p:sp>
        <p:sp>
          <p:nvSpPr>
            <p:cNvPr id="75" name="Oval 74"/>
            <p:cNvSpPr/>
            <p:nvPr/>
          </p:nvSpPr>
          <p:spPr>
            <a:xfrm>
              <a:off x="4172196" y="2724743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573292" y="2580183"/>
              <a:ext cx="1658904" cy="5460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34566" y="3923488"/>
            <a:ext cx="2830631" cy="2568917"/>
            <a:chOff x="4434566" y="3923488"/>
            <a:chExt cx="2830631" cy="2568917"/>
          </a:xfrm>
        </p:grpSpPr>
        <p:sp>
          <p:nvSpPr>
            <p:cNvPr id="44" name="TextBox 43"/>
            <p:cNvSpPr txBox="1"/>
            <p:nvPr/>
          </p:nvSpPr>
          <p:spPr>
            <a:xfrm>
              <a:off x="4434566" y="3923488"/>
              <a:ext cx="28306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 </a:t>
              </a:r>
              <a:r>
                <a:rPr lang="en-US" sz="1800" b="1" noProof="1">
                  <a:solidFill>
                    <a:srgbClr val="FBEEDC"/>
                  </a:solidFill>
                  <a:latin typeface="Consolas" panose="020B0609020204030204" pitchFamily="49" charset="0"/>
                </a:rPr>
                <a:t>(instance)</a:t>
              </a:r>
              <a:endParaRPr lang="en-US" b="1" noProof="1">
                <a:solidFill>
                  <a:srgbClr val="FBEEDC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64" name="Rectangle: Rounded Corners 63"/>
            <p:cNvSpPr/>
            <p:nvPr/>
          </p:nvSpPr>
          <p:spPr>
            <a:xfrm>
              <a:off x="4605585" y="4413109"/>
              <a:ext cx="2488597" cy="20792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4966495" y="6067698"/>
              <a:ext cx="257701" cy="257701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305612" y="5945476"/>
              <a:ext cx="140256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sz="2000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4877789" y="4535004"/>
              <a:ext cx="1944187" cy="46228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80" name="Rectangle: Rounded Corners 13"/>
            <p:cNvSpPr/>
            <p:nvPr/>
          </p:nvSpPr>
          <p:spPr>
            <a:xfrm>
              <a:off x="4877790" y="4997294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82" name="Rectangle: Rounded Corners 13"/>
            <p:cNvSpPr/>
            <p:nvPr/>
          </p:nvSpPr>
          <p:spPr>
            <a:xfrm>
              <a:off x="4877790" y="5458959"/>
              <a:ext cx="1944185" cy="4604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</p:grpSp>
      <p:cxnSp>
        <p:nvCxnSpPr>
          <p:cNvPr id="45" name="Straight Connector 9"/>
          <p:cNvCxnSpPr/>
          <p:nvPr/>
        </p:nvCxnSpPr>
        <p:spPr>
          <a:xfrm rot="10800000" flipH="1">
            <a:off x="8677312" y="3437357"/>
            <a:ext cx="871754" cy="2759192"/>
          </a:xfrm>
          <a:prstGeom prst="bentConnector4">
            <a:avLst>
              <a:gd name="adj1" fmla="val -102935"/>
              <a:gd name="adj2" fmla="val 83497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79143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9341E-6 1.48148E-6 L 0.30347 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Prototype Chain for JS Objects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331949" y="1750976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b="1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b="1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535437" y="2895600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381109" y="2352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760412" y="2895600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BEEDC"/>
                  </a:solidFill>
                </a:rPr>
                <a:t>__</a:t>
              </a:r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>
                  <a:solidFill>
                    <a:srgbClr val="FBEEDC"/>
                  </a:solidFill>
                </a:rPr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>
            <a:off x="7609782" y="3666848"/>
            <a:ext cx="1237765" cy="831704"/>
          </a:xfrm>
          <a:prstGeom prst="bentConnector3">
            <a:avLst>
              <a:gd name="adj1" fmla="val 58208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834756" y="3666848"/>
            <a:ext cx="1167118" cy="374762"/>
          </a:xfrm>
          <a:prstGeom prst="bentConnector3">
            <a:avLst>
              <a:gd name="adj1" fmla="val 54974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0" name="TextBox 39"/>
          <p:cNvSpPr txBox="1"/>
          <p:nvPr/>
        </p:nvSpPr>
        <p:spPr>
          <a:xfrm>
            <a:off x="4341812" y="2273012"/>
            <a:ext cx="35365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4212" y="2273012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Person.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prototype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632516" y="5069349"/>
            <a:ext cx="2596480" cy="1153598"/>
            <a:chOff x="8708716" y="5069349"/>
            <a:chExt cx="2596480" cy="1153598"/>
          </a:xfrm>
        </p:grpSpPr>
        <p:sp>
          <p:nvSpPr>
            <p:cNvPr id="8" name="Arrow: Up 7"/>
            <p:cNvSpPr/>
            <p:nvPr/>
          </p:nvSpPr>
          <p:spPr>
            <a:xfrm>
              <a:off x="9689680" y="5069349"/>
              <a:ext cx="609600" cy="609600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708716" y="5699727"/>
              <a:ext cx="25964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Property lookup</a:t>
              </a:r>
              <a:endParaRPr lang="en-US" sz="2800" noProof="1">
                <a:solidFill>
                  <a:srgbClr val="FBEED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6897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58E-6 1.85185E-6 L -0.31246 1.85185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Object Prototype Chain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408149" y="2209800"/>
            <a:ext cx="31726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Teacher </a:t>
            </a:r>
            <a:r>
              <a:rPr lang="en-US" sz="2000" noProof="1">
                <a:solidFill>
                  <a:srgbClr val="FBEEDC"/>
                </a:solidFill>
                <a:latin typeface="Consolas" panose="020B0609020204030204" pitchFamily="49" charset="0"/>
              </a:rPr>
              <a:t>(instance)</a:t>
            </a:r>
            <a:endParaRPr lang="en-US" sz="2800" noProof="1">
              <a:solidFill>
                <a:srgbClr val="FBEEDC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494212" y="4538861"/>
            <a:ext cx="3074344" cy="1542496"/>
            <a:chOff x="3960812" y="3276600"/>
            <a:chExt cx="3074344" cy="1542496"/>
          </a:xfrm>
        </p:grpSpPr>
        <p:sp>
          <p:nvSpPr>
            <p:cNvPr id="82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85" name="Oval 84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457309" y="2733020"/>
            <a:ext cx="3074344" cy="2543018"/>
            <a:chOff x="8457309" y="4038600"/>
            <a:chExt cx="3074344" cy="2543018"/>
          </a:xfrm>
        </p:grpSpPr>
        <p:sp>
          <p:nvSpPr>
            <p:cNvPr id="64" name="Rectangle: Rounded Corners 6"/>
            <p:cNvSpPr/>
            <p:nvPr/>
          </p:nvSpPr>
          <p:spPr>
            <a:xfrm>
              <a:off x="8457309" y="4038600"/>
              <a:ext cx="3074344" cy="254301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9353359" y="589581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78" name="Oval 77"/>
            <p:cNvSpPr/>
            <p:nvPr/>
          </p:nvSpPr>
          <p:spPr>
            <a:xfrm>
              <a:off x="8923746" y="603213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: Rounded Corners 13"/>
            <p:cNvSpPr/>
            <p:nvPr/>
          </p:nvSpPr>
          <p:spPr>
            <a:xfrm>
              <a:off x="8830685" y="532219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93" name="Rectangle: Rounded Corners 13"/>
            <p:cNvSpPr/>
            <p:nvPr/>
          </p:nvSpPr>
          <p:spPr>
            <a:xfrm>
              <a:off x="8830682" y="4222010"/>
              <a:ext cx="2355116" cy="546779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94" name="Rectangle: Rounded Corners 13"/>
            <p:cNvSpPr/>
            <p:nvPr/>
          </p:nvSpPr>
          <p:spPr>
            <a:xfrm>
              <a:off x="8830684" y="4777559"/>
              <a:ext cx="2355114" cy="5446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36612" y="4538861"/>
            <a:ext cx="3074344" cy="1542496"/>
            <a:chOff x="3960812" y="3276600"/>
            <a:chExt cx="3074344" cy="1542496"/>
          </a:xfrm>
        </p:grpSpPr>
        <p:sp>
          <p:nvSpPr>
            <p:cNvPr id="97" name="Rectangle: Rounded Corners 6"/>
            <p:cNvSpPr/>
            <p:nvPr/>
          </p:nvSpPr>
          <p:spPr>
            <a:xfrm>
              <a:off x="3960812" y="3276600"/>
              <a:ext cx="3074344" cy="1542496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56862" y="4133294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99" name="Oval 98"/>
            <p:cNvSpPr/>
            <p:nvPr/>
          </p:nvSpPr>
          <p:spPr>
            <a:xfrm>
              <a:off x="4427249" y="4269610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Rectangle: Rounded Corners 13"/>
            <p:cNvSpPr/>
            <p:nvPr/>
          </p:nvSpPr>
          <p:spPr>
            <a:xfrm>
              <a:off x="4334188" y="3539738"/>
              <a:ext cx="2355114" cy="539172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94212" y="168658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5" name="Straight Connector 14"/>
          <p:cNvCxnSpPr>
            <a:stCxn id="106" idx="3"/>
            <a:endCxn id="82" idx="0"/>
          </p:cNvCxnSpPr>
          <p:nvPr/>
        </p:nvCxnSpPr>
        <p:spPr>
          <a:xfrm flipH="1">
            <a:off x="6031384" y="2551885"/>
            <a:ext cx="1191318" cy="1986976"/>
          </a:xfrm>
          <a:prstGeom prst="bentConnector4">
            <a:avLst>
              <a:gd name="adj1" fmla="val -14316"/>
              <a:gd name="adj2" fmla="val 71341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2" name="Straight Connector 21"/>
          <p:cNvCxnSpPr>
            <a:stCxn id="78" idx="2"/>
            <a:endCxn id="82" idx="3"/>
          </p:cNvCxnSpPr>
          <p:nvPr/>
        </p:nvCxnSpPr>
        <p:spPr>
          <a:xfrm rot="10800000" flipV="1">
            <a:off x="7568556" y="4879551"/>
            <a:ext cx="1355190" cy="430557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/>
          <p:cNvCxnSpPr>
            <a:stCxn id="85" idx="2"/>
            <a:endCxn id="97" idx="3"/>
          </p:cNvCxnSpPr>
          <p:nvPr/>
        </p:nvCxnSpPr>
        <p:spPr>
          <a:xfrm rot="10800000">
            <a:off x="3910957" y="5310109"/>
            <a:ext cx="1049693" cy="374762"/>
          </a:xfrm>
          <a:prstGeom prst="bentConnector3">
            <a:avLst>
              <a:gd name="adj1" fmla="val 6106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9" name="Group 28"/>
          <p:cNvGrpSpPr/>
          <p:nvPr/>
        </p:nvGrpSpPr>
        <p:grpSpPr>
          <a:xfrm>
            <a:off x="862056" y="1700523"/>
            <a:ext cx="2943428" cy="1782200"/>
            <a:chOff x="862056" y="2296180"/>
            <a:chExt cx="2943428" cy="1782200"/>
          </a:xfrm>
        </p:grpSpPr>
        <p:sp>
          <p:nvSpPr>
            <p:cNvPr id="110" name="Rectangle: Rounded Corners 109"/>
            <p:cNvSpPr/>
            <p:nvPr/>
          </p:nvSpPr>
          <p:spPr>
            <a:xfrm>
              <a:off x="862056" y="2296180"/>
              <a:ext cx="2943428" cy="17822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986084" y="22961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12" name="Oval 111"/>
            <p:cNvSpPr/>
            <p:nvPr/>
          </p:nvSpPr>
          <p:spPr>
            <a:xfrm>
              <a:off x="1288928" y="3576051"/>
              <a:ext cx="304800" cy="3048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1690024" y="3431491"/>
              <a:ext cx="162268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16" name="Rectangle: Rounded Corners 13"/>
            <p:cNvSpPr/>
            <p:nvPr/>
          </p:nvSpPr>
          <p:spPr>
            <a:xfrm>
              <a:off x="1184011" y="2854645"/>
              <a:ext cx="2299516" cy="53937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34" name="Straight Connector 33"/>
          <p:cNvCxnSpPr>
            <a:stCxn id="116" idx="3"/>
            <a:endCxn id="97" idx="0"/>
          </p:cNvCxnSpPr>
          <p:nvPr/>
        </p:nvCxnSpPr>
        <p:spPr>
          <a:xfrm flipH="1">
            <a:off x="2373784" y="2528673"/>
            <a:ext cx="1109743" cy="2010188"/>
          </a:xfrm>
          <a:prstGeom prst="bentConnector4">
            <a:avLst>
              <a:gd name="adj1" fmla="val -14059"/>
              <a:gd name="adj2" fmla="val 71149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8" name="Straight Connector 127"/>
          <p:cNvCxnSpPr>
            <a:stCxn id="105" idx="2"/>
            <a:endCxn id="110" idx="3"/>
          </p:cNvCxnSpPr>
          <p:nvPr/>
        </p:nvCxnSpPr>
        <p:spPr>
          <a:xfrm rot="10800000">
            <a:off x="3805485" y="2591624"/>
            <a:ext cx="1155165" cy="54552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688060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/>
          <p:cNvSpPr/>
          <p:nvPr/>
        </p:nvSpPr>
        <p:spPr>
          <a:xfrm>
            <a:off x="9766413" y="90541"/>
            <a:ext cx="2347800" cy="900059"/>
          </a:xfrm>
          <a:prstGeom prst="rect">
            <a:avLst/>
          </a:prstGeom>
          <a:solidFill>
            <a:srgbClr val="0D0D0D">
              <a:alpha val="50000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11158"/>
            <a:ext cx="9577597" cy="1110780"/>
          </a:xfrm>
        </p:spPr>
        <p:txBody>
          <a:bodyPr/>
          <a:lstStyle/>
          <a:p>
            <a:r>
              <a:rPr lang="en-US" dirty="0"/>
              <a:t>Constructor Prototype Chain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8278768" y="2667000"/>
            <a:ext cx="3074344" cy="1847058"/>
            <a:chOff x="4494212" y="1686580"/>
            <a:chExt cx="3074344" cy="1847058"/>
          </a:xfrm>
        </p:grpSpPr>
        <p:sp>
          <p:nvSpPr>
            <p:cNvPr id="102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56851" y="1686580"/>
              <a:ext cx="16464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105" name="Oval 104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Rectangle: Rounded Corners 13"/>
            <p:cNvSpPr/>
            <p:nvPr/>
          </p:nvSpPr>
          <p:spPr>
            <a:xfrm>
              <a:off x="4867588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28" name="Straight Connector 127"/>
          <p:cNvCxnSpPr>
            <a:stCxn id="105" idx="4"/>
            <a:endCxn id="46" idx="2"/>
          </p:cNvCxnSpPr>
          <p:nvPr/>
        </p:nvCxnSpPr>
        <p:spPr>
          <a:xfrm rot="5400000">
            <a:off x="7390513" y="2998386"/>
            <a:ext cx="243486" cy="2787858"/>
          </a:xfrm>
          <a:prstGeom prst="bentConnector3">
            <a:avLst>
              <a:gd name="adj1" fmla="val 480016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45" name="Group 44"/>
          <p:cNvGrpSpPr/>
          <p:nvPr/>
        </p:nvGrpSpPr>
        <p:grpSpPr>
          <a:xfrm>
            <a:off x="4581155" y="2667000"/>
            <a:ext cx="3074344" cy="1847058"/>
            <a:chOff x="4494212" y="1686580"/>
            <a:chExt cx="3074344" cy="1847058"/>
          </a:xfrm>
        </p:grpSpPr>
        <p:sp>
          <p:nvSpPr>
            <p:cNvPr id="46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49" name="Oval 48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3" name="Straight Connector 12"/>
          <p:cNvCxnSpPr>
            <a:stCxn id="106" idx="1"/>
            <a:endCxn id="50" idx="3"/>
          </p:cNvCxnSpPr>
          <p:nvPr/>
        </p:nvCxnSpPr>
        <p:spPr>
          <a:xfrm flipH="1">
            <a:off x="7230326" y="3532305"/>
            <a:ext cx="1421818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53" name="Group 52"/>
          <p:cNvGrpSpPr/>
          <p:nvPr/>
        </p:nvGrpSpPr>
        <p:grpSpPr>
          <a:xfrm>
            <a:off x="836612" y="2667000"/>
            <a:ext cx="3074344" cy="1847058"/>
            <a:chOff x="4494212" y="1686580"/>
            <a:chExt cx="3074344" cy="1847058"/>
          </a:xfrm>
        </p:grpSpPr>
        <p:sp>
          <p:nvSpPr>
            <p:cNvPr id="54" name="Rectangle: Rounded Corners 6"/>
            <p:cNvSpPr/>
            <p:nvPr/>
          </p:nvSpPr>
          <p:spPr>
            <a:xfrm>
              <a:off x="4494212" y="1686580"/>
              <a:ext cx="3074344" cy="1847058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656851" y="1686580"/>
              <a:ext cx="13676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Object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390262" y="2847836"/>
              <a:ext cx="212784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__</a:t>
              </a:r>
              <a:r>
                <a:rPr lang="en-US" sz="2800" b="1" dirty="0">
                  <a:solidFill>
                    <a:schemeClr val="l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proto</a:t>
              </a:r>
              <a:r>
                <a:rPr lang="en-US" b="1" dirty="0"/>
                <a:t>__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4960649" y="2984152"/>
              <a:ext cx="321960" cy="306000"/>
            </a:xfrm>
            <a:prstGeom prst="ellipse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: Rounded Corners 13"/>
            <p:cNvSpPr/>
            <p:nvPr/>
          </p:nvSpPr>
          <p:spPr>
            <a:xfrm>
              <a:off x="4788269" y="2284370"/>
              <a:ext cx="2355114" cy="535030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prototype</a:t>
              </a:r>
            </a:p>
          </p:txBody>
        </p:sp>
      </p:grpSp>
      <p:cxnSp>
        <p:nvCxnSpPr>
          <p:cNvPr id="16" name="Straight Connector 15"/>
          <p:cNvCxnSpPr>
            <a:stCxn id="50" idx="1"/>
            <a:endCxn id="58" idx="3"/>
          </p:cNvCxnSpPr>
          <p:nvPr/>
        </p:nvCxnSpPr>
        <p:spPr>
          <a:xfrm flipH="1">
            <a:off x="3485783" y="3532305"/>
            <a:ext cx="1389429" cy="0"/>
          </a:xfrm>
          <a:prstGeom prst="line">
            <a:avLst/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8" name="Straight Connector 17"/>
          <p:cNvCxnSpPr>
            <a:stCxn id="49" idx="4"/>
            <a:endCxn id="54" idx="2"/>
          </p:cNvCxnSpPr>
          <p:nvPr/>
        </p:nvCxnSpPr>
        <p:spPr>
          <a:xfrm rot="5400000">
            <a:off x="3669435" y="2974921"/>
            <a:ext cx="243486" cy="2834788"/>
          </a:xfrm>
          <a:prstGeom prst="bentConnector3">
            <a:avLst>
              <a:gd name="adj1" fmla="val 468092"/>
            </a:avLst>
          </a:prstGeom>
          <a:solidFill>
            <a:srgbClr val="F0A22E">
              <a:alpha val="25098"/>
            </a:srgbClr>
          </a:solidFill>
          <a:ln w="5080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072597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66800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/>
              <a:t>Extend a passed class's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prototype</a:t>
            </a:r>
            <a:r>
              <a:rPr lang="en-US" noProof="1"/>
              <a:t> with a property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species</a:t>
            </a:r>
            <a:r>
              <a:rPr lang="en-US" noProof="1"/>
              <a:t> and method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toSpeciesString()</a:t>
            </a:r>
            <a:r>
              <a:rPr lang="en-US" noProof="1"/>
              <a:t>: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Person.prototype.species</a:t>
            </a:r>
            <a:r>
              <a:rPr lang="en-US" noProof="1"/>
              <a:t> – holds a string value "</a:t>
            </a:r>
            <a:r>
              <a:rPr lang="en-US" i="1" noProof="1"/>
              <a:t>Human</a:t>
            </a:r>
            <a:r>
              <a:rPr lang="en-US" noProof="1"/>
              <a:t>"</a:t>
            </a:r>
          </a:p>
          <a:p>
            <a:pPr lvl="1"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Person.prototype.toSpeciesString()</a:t>
            </a:r>
            <a:r>
              <a:rPr lang="en-US" noProof="1"/>
              <a:t> – returns</a:t>
            </a:r>
            <a:br>
              <a:rPr lang="en-US" noProof="1"/>
            </a:br>
            <a:r>
              <a:rPr lang="en-US" noProof="1"/>
              <a:t>"I am a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{species}</a:t>
            </a:r>
            <a:r>
              <a:rPr lang="en-US" noProof="1">
                <a:cs typeface="Consolas" pitchFamily="49" charset="0"/>
              </a:rPr>
              <a:t>.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{class.toString()}</a:t>
            </a:r>
            <a:r>
              <a:rPr lang="en-US" noProof="1"/>
              <a:t>"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Problem: Extending Prototype</a:t>
            </a:r>
            <a:endParaRPr lang="en-US" dirty="0"/>
          </a:p>
        </p:txBody>
      </p:sp>
      <p:sp>
        <p:nvSpPr>
          <p:cNvPr id="11" name="Text Placeholder 5"/>
          <p:cNvSpPr txBox="1">
            <a:spLocks/>
          </p:cNvSpPr>
          <p:nvPr/>
        </p:nvSpPr>
        <p:spPr>
          <a:xfrm>
            <a:off x="607969" y="4095344"/>
            <a:ext cx="10958444" cy="1049106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Person("Maria", "maria@gmail.com").toSpeciesString()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Person (name: Maria, email: maria@gmail.com)"</a:t>
            </a:r>
          </a:p>
        </p:txBody>
      </p:sp>
      <p:sp>
        <p:nvSpPr>
          <p:cNvPr id="12" name="Text Placeholder 5"/>
          <p:cNvSpPr txBox="1">
            <a:spLocks/>
          </p:cNvSpPr>
          <p:nvPr/>
        </p:nvSpPr>
        <p:spPr>
          <a:xfrm>
            <a:off x="607969" y="5371288"/>
            <a:ext cx="10958444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new Student("Ana", "ana@mail.ru", 3).toSpeciesString() 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// "I am a Human. Student (name: Ana, email: ana@mail.ru, course: 3)"</a:t>
            </a:r>
          </a:p>
        </p:txBody>
      </p:sp>
    </p:spTree>
    <p:extLst>
      <p:ext uri="{BB962C8B-B14F-4D97-AF65-F5344CB8AC3E}">
        <p14:creationId xmlns:p14="http://schemas.microsoft.com/office/powerpoint/2010/main" val="367746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Extending Prototype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622412" y="1219200"/>
            <a:ext cx="10944000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/>
            <a:r>
              <a:rPr lang="en-US" sz="2700" noProof="1"/>
              <a:t>function extendPrototype(Class) {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prototype.species</a:t>
            </a:r>
            <a:r>
              <a:rPr lang="en-US" sz="2700" noProof="1"/>
              <a:t> = "Human";</a:t>
            </a:r>
          </a:p>
          <a:p>
            <a:pPr lvl="1"/>
            <a:r>
              <a:rPr lang="en-US" sz="2700" noProof="1"/>
              <a:t>  Class.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prototype.toSpeciesString</a:t>
            </a:r>
            <a:r>
              <a:rPr lang="en-US" sz="2700" noProof="1"/>
              <a:t> = function () {</a:t>
            </a:r>
          </a:p>
          <a:p>
            <a:pPr lvl="1"/>
            <a:r>
              <a:rPr lang="en-US" sz="2700" noProof="1"/>
              <a:t>    return 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I am a ${this.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species</a:t>
            </a:r>
            <a:r>
              <a:rPr lang="en-US" sz="2700" noProof="1"/>
              <a:t>}. ${this.toString()}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`</a:t>
            </a:r>
            <a:r>
              <a:rPr lang="en-US" sz="2700" noProof="1"/>
              <a:t>;</a:t>
            </a:r>
          </a:p>
          <a:p>
            <a:pPr lvl="1"/>
            <a:r>
              <a:rPr lang="en-US" sz="2700" noProof="1"/>
              <a:t>  }</a:t>
            </a:r>
          </a:p>
          <a:p>
            <a:pPr lvl="1"/>
            <a:r>
              <a:rPr lang="en-US" sz="2700" noProof="1"/>
              <a:t>}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699917" y="4400146"/>
            <a:ext cx="4113070" cy="190499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38830" y="4419600"/>
            <a:ext cx="1375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1" name="Rectangle: Rounded Corners 13"/>
          <p:cNvSpPr/>
          <p:nvPr/>
        </p:nvSpPr>
        <p:spPr>
          <a:xfrm>
            <a:off x="1039704" y="4962277"/>
            <a:ext cx="3466937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2" name="Rectangle: Rounded Corners 13"/>
          <p:cNvSpPr/>
          <p:nvPr/>
        </p:nvSpPr>
        <p:spPr>
          <a:xfrm>
            <a:off x="1039704" y="5497307"/>
            <a:ext cx="3466937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sp>
        <p:nvSpPr>
          <p:cNvPr id="14" name="Rectangle: Rounded Corners 6"/>
          <p:cNvSpPr/>
          <p:nvPr/>
        </p:nvSpPr>
        <p:spPr>
          <a:xfrm>
            <a:off x="7413515" y="4400144"/>
            <a:ext cx="4091097" cy="1905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452427" y="4419600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Student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7717276" y="4992614"/>
            <a:ext cx="3500368" cy="535030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species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7717276" y="5527644"/>
            <a:ext cx="3500368" cy="539172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700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toSpeciesString()</a:t>
            </a:r>
          </a:p>
        </p:txBody>
      </p:sp>
      <p:cxnSp>
        <p:nvCxnSpPr>
          <p:cNvPr id="20" name="Straight Arrow Connector 35"/>
          <p:cNvCxnSpPr/>
          <p:nvPr/>
        </p:nvCxnSpPr>
        <p:spPr>
          <a:xfrm flipH="1">
            <a:off x="4812987" y="5771926"/>
            <a:ext cx="2600528" cy="0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AutoShape 25"/>
          <p:cNvSpPr>
            <a:spLocks noChangeArrowheads="1"/>
          </p:cNvSpPr>
          <p:nvPr/>
        </p:nvSpPr>
        <p:spPr bwMode="auto">
          <a:xfrm>
            <a:off x="5541556" y="4827459"/>
            <a:ext cx="1566125" cy="663706"/>
          </a:xfrm>
          <a:prstGeom prst="wedgeRoundRectCallout">
            <a:avLst>
              <a:gd name="adj1" fmla="val -69906"/>
              <a:gd name="adj2" fmla="val 67120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inherit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Text Placeholder 5"/>
          <p:cNvSpPr txBox="1">
            <a:spLocks/>
          </p:cNvSpPr>
          <p:nvPr/>
        </p:nvSpPr>
        <p:spPr>
          <a:xfrm>
            <a:off x="6475412" y="3369395"/>
            <a:ext cx="5091000" cy="560905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72000" rIns="144000" bIns="72000" rtlCol="0">
            <a:spAutoFit/>
          </a:bodyPr>
          <a:lstStyle>
            <a:defPPr>
              <a:defRPr lang="en-US"/>
            </a:defPPr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lvl="1" algn="ctr"/>
            <a:r>
              <a:rPr lang="en-US" sz="2700" noProof="1"/>
              <a:t>extendPrototype(</a:t>
            </a:r>
            <a:r>
              <a:rPr lang="en-US" sz="27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2700" noProof="1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8417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9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4779520"/>
            <a:ext cx="8938472" cy="820600"/>
          </a:xfrm>
        </p:spPr>
        <p:txBody>
          <a:bodyPr/>
          <a:lstStyle/>
          <a:p>
            <a:r>
              <a:rPr lang="en-US" noProof="1"/>
              <a:t>Abstract Classes and Mixins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1446212" y="5677144"/>
            <a:ext cx="8938472" cy="688256"/>
          </a:xfrm>
        </p:spPr>
        <p:txBody>
          <a:bodyPr/>
          <a:lstStyle/>
          <a:p>
            <a:r>
              <a:rPr lang="en-US" dirty="0"/>
              <a:t>Inheriting Pieces of Functionality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1682136" y="1353403"/>
            <a:ext cx="8866313" cy="2874885"/>
            <a:chOff x="1682136" y="1658203"/>
            <a:chExt cx="8866313" cy="2532797"/>
          </a:xfrm>
        </p:grpSpPr>
        <p:sp>
          <p:nvSpPr>
            <p:cNvPr id="7" name="Rectangle: Rounded Corners 6"/>
            <p:cNvSpPr/>
            <p:nvPr/>
          </p:nvSpPr>
          <p:spPr>
            <a:xfrm>
              <a:off x="4916974" y="1658203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Vehicle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1682136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Car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4916974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Truck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8151812" y="3505200"/>
              <a:ext cx="2396637" cy="6858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Bus</a:t>
              </a:r>
            </a:p>
          </p:txBody>
        </p:sp>
        <p:cxnSp>
          <p:nvCxnSpPr>
            <p:cNvPr id="3" name="Straight Connector 2"/>
            <p:cNvCxnSpPr>
              <a:stCxn id="12" idx="0"/>
              <a:endCxn id="7" idx="2"/>
            </p:cNvCxnSpPr>
            <p:nvPr/>
          </p:nvCxnSpPr>
          <p:spPr>
            <a:xfrm flipV="1">
              <a:off x="6115293" y="2344003"/>
              <a:ext cx="0" cy="1161197"/>
            </a:xfrm>
            <a:prstGeom prst="line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11" idx="0"/>
              <a:endCxn id="7" idx="1"/>
            </p:cNvCxnSpPr>
            <p:nvPr/>
          </p:nvCxnSpPr>
          <p:spPr>
            <a:xfrm rot="5400000" flipH="1" flipV="1">
              <a:off x="3146666" y="1734893"/>
              <a:ext cx="1504097" cy="2036519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13" idx="0"/>
              <a:endCxn id="7" idx="3"/>
            </p:cNvCxnSpPr>
            <p:nvPr/>
          </p:nvCxnSpPr>
          <p:spPr>
            <a:xfrm rot="16200000" flipV="1">
              <a:off x="7579823" y="1734892"/>
              <a:ext cx="1504097" cy="2036520"/>
            </a:xfrm>
            <a:prstGeom prst="bentConnector2">
              <a:avLst/>
            </a:prstGeom>
            <a:solidFill>
              <a:srgbClr val="F0A22E">
                <a:alpha val="25098"/>
              </a:srgbClr>
            </a:solidFill>
            <a:ln w="5080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89243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544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Abstract classes</a:t>
            </a:r>
            <a:r>
              <a:rPr lang="en-US" dirty="0"/>
              <a:t> are abstractions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cannot be instantiated</a:t>
            </a:r>
          </a:p>
          <a:p>
            <a:pPr lvl="1"/>
            <a:r>
              <a:rPr lang="en-US" dirty="0"/>
              <a:t>Use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new.target</a:t>
            </a:r>
            <a:r>
              <a:rPr lang="en-US" dirty="0"/>
              <a:t> to check who called their constructor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Abstract Class?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23124" y="2637816"/>
            <a:ext cx="10744200" cy="374408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class Abstract {</a:t>
            </a:r>
          </a:p>
          <a:p>
            <a:pPr>
              <a:lnSpc>
                <a:spcPct val="105000"/>
              </a:lnSpc>
            </a:pPr>
            <a:r>
              <a:rPr lang="en-US" dirty="0">
                <a:effectLst/>
              </a:rPr>
              <a:t>  </a:t>
            </a:r>
            <a:r>
              <a:rPr lang="en-US" noProof="1">
                <a:effectLst/>
              </a:rPr>
              <a:t>constructor() {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if (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new.target</a:t>
            </a:r>
            <a:r>
              <a:rPr lang="en-US" noProof="1">
                <a:effectLst/>
              </a:rPr>
              <a:t> === Abstract) {</a:t>
            </a:r>
          </a:p>
          <a:p>
            <a:pPr marL="1527175" indent="-1527175">
              <a:lnSpc>
                <a:spcPct val="105000"/>
              </a:lnSpc>
            </a:pPr>
            <a:r>
              <a:rPr lang="en-US" noProof="1">
                <a:effectLst/>
              </a:rPr>
              <a:t>  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throw new TypeError</a:t>
            </a:r>
            <a:r>
              <a:rPr lang="en-US" noProof="1">
                <a:effectLst/>
              </a:rPr>
              <a:t>("Cannot construct Abstract instances directly");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  }</a:t>
            </a:r>
          </a:p>
          <a:p>
            <a:pPr>
              <a:lnSpc>
                <a:spcPct val="105000"/>
              </a:lnSpc>
            </a:pPr>
            <a:r>
              <a:rPr lang="en-US" noProof="1">
                <a:effectLst/>
              </a:rPr>
              <a:t>}</a:t>
            </a:r>
            <a:endParaRPr lang="en-US" i="1" noProof="1"/>
          </a:p>
        </p:txBody>
      </p:sp>
    </p:spTree>
    <p:extLst>
      <p:ext uri="{BB962C8B-B14F-4D97-AF65-F5344CB8AC3E}">
        <p14:creationId xmlns:p14="http://schemas.microsoft.com/office/powerpoint/2010/main" val="105285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31665"/>
            <a:ext cx="11804822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Mixins</a:t>
            </a:r>
            <a:r>
              <a:rPr lang="en-US" dirty="0"/>
              <a:t> are bits of functionality that can be added to objects of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different</a:t>
            </a:r>
            <a:r>
              <a:rPr lang="en-US" dirty="0"/>
              <a:t> classes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Allow extending existing classes without modifying them directly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The code becomes more portable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113916" y="3712720"/>
            <a:ext cx="9957816" cy="27111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Mixin()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this.extensionFunc</a:t>
            </a:r>
            <a:r>
              <a:rPr lang="en-US" sz="27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// New functionality …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return </a:t>
            </a:r>
            <a:r>
              <a:rPr lang="en-US" sz="27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7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3570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noProof="1"/>
              <a:t>#js-inherit</a:t>
            </a:r>
            <a:endParaRPr lang="en-US" noProof="1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829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noProof="1"/>
              <a:t>Mixin</a:t>
            </a:r>
            <a:r>
              <a:rPr lang="en-US" dirty="0"/>
              <a:t>?</a:t>
            </a: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608012" y="1097334"/>
            <a:ext cx="10958400" cy="5327200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function asCircle()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this.area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= function() 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return Math.PI *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 *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.radius;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 };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 return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this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latin typeface="Consolas" pitchFamily="49" charset="0"/>
                <a:cs typeface="Consolas" pitchFamily="49" charset="0"/>
              </a:rPr>
              <a:t>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latin typeface="Consolas" pitchFamily="49" charset="0"/>
                <a:cs typeface="Consolas" pitchFamily="49" charset="0"/>
              </a:rPr>
              <a:t>  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constructor(r) { this.radius = r; }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asCircle.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call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Circle.prototype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let circle = new 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(5);</a:t>
            </a:r>
          </a:p>
          <a:p>
            <a:pPr marL="0" lvl="1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None/>
            </a:pP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circle.</a:t>
            </a:r>
            <a:r>
              <a:rPr lang="en-US" sz="26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area</a:t>
            </a:r>
            <a:r>
              <a:rPr lang="en-US" sz="2600" b="1" noProof="1">
                <a:solidFill>
                  <a:srgbClr val="FBEEDC"/>
                </a:solidFill>
                <a:latin typeface="Consolas" pitchFamily="49" charset="0"/>
                <a:cs typeface="Consolas" pitchFamily="49" charset="0"/>
              </a:rPr>
              <a:t>();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8810768" y="2590801"/>
            <a:ext cx="2160444" cy="1832048"/>
            <a:chOff x="9039368" y="3391814"/>
            <a:chExt cx="2160444" cy="1750771"/>
          </a:xfrm>
        </p:grpSpPr>
        <p:sp>
          <p:nvSpPr>
            <p:cNvPr id="9" name="Rectangle: Rounded Corners 6"/>
            <p:cNvSpPr/>
            <p:nvPr/>
          </p:nvSpPr>
          <p:spPr>
            <a:xfrm>
              <a:off x="9039368" y="3391814"/>
              <a:ext cx="2160444" cy="1750771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" name="Rectangle: Rounded Corners 13"/>
            <p:cNvSpPr/>
            <p:nvPr/>
          </p:nvSpPr>
          <p:spPr>
            <a:xfrm>
              <a:off x="9352812" y="3963236"/>
              <a:ext cx="1547976" cy="46876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radius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9226557" y="3444616"/>
              <a:ext cx="16839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Circle</a:t>
              </a:r>
            </a:p>
          </p:txBody>
        </p:sp>
      </p:grpSp>
      <p:sp>
        <p:nvSpPr>
          <p:cNvPr id="13" name="Rectangle: Rounded Corners 6"/>
          <p:cNvSpPr/>
          <p:nvPr/>
        </p:nvSpPr>
        <p:spPr>
          <a:xfrm>
            <a:off x="6094412" y="2590800"/>
            <a:ext cx="2122646" cy="1374848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262702" y="2644465"/>
            <a:ext cx="1810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asCircle</a:t>
            </a:r>
          </a:p>
        </p:txBody>
      </p:sp>
      <p:sp>
        <p:nvSpPr>
          <p:cNvPr id="16" name="Rectangle: Rounded Corners 13"/>
          <p:cNvSpPr/>
          <p:nvPr/>
        </p:nvSpPr>
        <p:spPr>
          <a:xfrm>
            <a:off x="6398684" y="3212405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  <p:sp>
        <p:nvSpPr>
          <p:cNvPr id="17" name="Rectangle: Rounded Corners 13"/>
          <p:cNvSpPr/>
          <p:nvPr/>
        </p:nvSpPr>
        <p:spPr>
          <a:xfrm>
            <a:off x="6398684" y="3203904"/>
            <a:ext cx="1547978" cy="468767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area()</a:t>
            </a:r>
          </a:p>
        </p:txBody>
      </p:sp>
    </p:spTree>
    <p:extLst>
      <p:ext uri="{BB962C8B-B14F-4D97-AF65-F5344CB8AC3E}">
        <p14:creationId xmlns:p14="http://schemas.microsoft.com/office/powerpoint/2010/main" val="357425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2.59259E-6 L 0.22415 0.069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3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/>
      <p:bldP spid="16" grpId="0" animBg="1"/>
      <p:bldP spid="17" grpId="0" animBg="1"/>
      <p:bldP spid="1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An object's type can be checked using </a:t>
            </a:r>
            <a:r>
              <a:rPr lang="en-US" sz="3200" b="1" dirty="0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constructor.name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Checking whether an object inherits from a certain class can be done with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instanceof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the Object Type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84212" y="1828799"/>
            <a:ext cx="1054009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let p =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Person</a:t>
            </a:r>
            <a:r>
              <a:rPr lang="en-US" dirty="0">
                <a:solidFill>
                  <a:schemeClr val="tx1"/>
                </a:solidFill>
                <a:effectLst/>
              </a:rPr>
              <a:t>("</a:t>
            </a:r>
            <a:r>
              <a:rPr lang="en-US" noProof="1">
                <a:solidFill>
                  <a:schemeClr val="tx1"/>
                </a:solidFill>
                <a:effectLst/>
              </a:rPr>
              <a:t>Pesho","</a:t>
            </a:r>
            <a:r>
              <a:rPr lang="en-US" dirty="0">
                <a:solidFill>
                  <a:schemeClr val="tx1"/>
                </a:solidFill>
                <a:effectLst/>
              </a:rPr>
              <a:t>pesho@hit.bg");</a:t>
            </a:r>
          </a:p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console.log(p.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constructor.name</a:t>
            </a:r>
            <a:r>
              <a:rPr lang="en-US" dirty="0">
                <a:solidFill>
                  <a:schemeClr val="tx1"/>
                </a:solidFill>
                <a:effectLst/>
              </a:rPr>
              <a:t>);</a:t>
            </a:r>
          </a:p>
          <a:p>
            <a:pPr>
              <a:lnSpc>
                <a:spcPct val="105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 Person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684212" y="4599294"/>
            <a:ext cx="10540094" cy="150270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let t = new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  <a:effectLst/>
              </a:rPr>
              <a:t>Teacher</a:t>
            </a:r>
            <a:r>
              <a:rPr lang="en-US" dirty="0">
                <a:solidFill>
                  <a:schemeClr val="tx1"/>
                </a:solidFill>
                <a:effectLst/>
              </a:rPr>
              <a:t>("</a:t>
            </a:r>
            <a:r>
              <a:rPr lang="en-US" noProof="1">
                <a:solidFill>
                  <a:schemeClr val="tx1"/>
                </a:solidFill>
                <a:effectLst/>
              </a:rPr>
              <a:t>Pesho","pesho@hit.bg","</a:t>
            </a:r>
            <a:r>
              <a:rPr lang="en-US" dirty="0">
                <a:solidFill>
                  <a:schemeClr val="tx1"/>
                </a:solidFill>
                <a:effectLst/>
              </a:rPr>
              <a:t>PHP");</a:t>
            </a:r>
          </a:p>
          <a:p>
            <a:pPr>
              <a:lnSpc>
                <a:spcPct val="105000"/>
              </a:lnSpc>
            </a:pPr>
            <a:r>
              <a:rPr lang="en-US" dirty="0">
                <a:solidFill>
                  <a:schemeClr val="tx1"/>
                </a:solidFill>
                <a:effectLst/>
              </a:rPr>
              <a:t>console.log(t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  <a:effectLst/>
              </a:rPr>
              <a:t>instanceof</a:t>
            </a:r>
            <a:r>
              <a:rPr lang="en-US" dirty="0">
                <a:solidFill>
                  <a:schemeClr val="tx1"/>
                </a:solidFill>
                <a:effectLst/>
              </a:rPr>
              <a:t> Person)</a:t>
            </a:r>
          </a:p>
          <a:p>
            <a:pPr>
              <a:lnSpc>
                <a:spcPct val="105000"/>
              </a:lnSpc>
            </a:pPr>
            <a:r>
              <a:rPr lang="en-US" i="1" dirty="0">
                <a:solidFill>
                  <a:schemeClr val="tx2">
                    <a:lumMod val="75000"/>
                  </a:schemeClr>
                </a:solidFill>
              </a:rPr>
              <a:t>// true</a:t>
            </a:r>
          </a:p>
        </p:txBody>
      </p:sp>
    </p:spTree>
    <p:extLst>
      <p:ext uri="{BB962C8B-B14F-4D97-AF65-F5344CB8AC3E}">
        <p14:creationId xmlns:p14="http://schemas.microsoft.com/office/powerpoint/2010/main" val="168388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Create classes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Figure</a:t>
            </a:r>
            <a:r>
              <a:rPr lang="en-US" dirty="0"/>
              <a:t>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Circle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Rectangle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Figure</a:t>
            </a:r>
            <a:r>
              <a:rPr lang="en-US" noProof="1"/>
              <a:t>: </a:t>
            </a:r>
            <a:r>
              <a:rPr lang="en-US" noProof="1">
                <a:sym typeface="Wingdings" panose="05000000000000000000" pitchFamily="2" charset="2"/>
              </a:rPr>
              <a:t>an abstract class with methods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</a:t>
            </a:r>
            <a:r>
              <a:rPr lang="en-US" noProof="1">
                <a:sym typeface="Wingdings" panose="05000000000000000000" pitchFamily="2" charset="2"/>
              </a:rPr>
              <a:t> and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don't need implementations as the class is abstract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Circle</a:t>
            </a:r>
            <a:r>
              <a:rPr lang="en-US" noProof="1">
                <a:sym typeface="Wingdings" panose="05000000000000000000" pitchFamily="2" charset="2"/>
              </a:rPr>
              <a:t>: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 and has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radius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- returns </a:t>
            </a:r>
            <a:r>
              <a:rPr lang="en-US" i="1" noProof="1">
                <a:sym typeface="Wingdings" panose="05000000000000000000" pitchFamily="2" charset="2"/>
              </a:rPr>
              <a:t>"Circle - radius: {radius}"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- returns circle's area (PI * r * r)</a:t>
            </a:r>
          </a:p>
          <a:p>
            <a:pPr lvl="1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Rectangle</a:t>
            </a:r>
            <a:r>
              <a:rPr lang="en-US" noProof="1">
                <a:sym typeface="Wingdings" panose="05000000000000000000" pitchFamily="2" charset="2"/>
              </a:rPr>
              <a:t>: extends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Figure</a:t>
            </a:r>
            <a:r>
              <a:rPr lang="en-US" noProof="1">
                <a:sym typeface="Wingdings" panose="05000000000000000000" pitchFamily="2" charset="2"/>
              </a:rPr>
              <a:t> and has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width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height</a:t>
            </a:r>
            <a:r>
              <a:rPr lang="en-US" noProof="1">
                <a:sym typeface="Wingdings" panose="05000000000000000000" pitchFamily="2" charset="2"/>
              </a:rPr>
              <a:t>,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 </a:t>
            </a:r>
            <a:r>
              <a:rPr lang="en-US" noProof="1">
                <a:sym typeface="Wingdings" panose="05000000000000000000" pitchFamily="2" charset="2"/>
              </a:rPr>
              <a:t>and get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.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toString()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  <a:cs typeface="Consolas" pitchFamily="49" charset="0"/>
                <a:sym typeface="Wingdings" panose="05000000000000000000" pitchFamily="2" charset="2"/>
              </a:rPr>
              <a:t> </a:t>
            </a:r>
            <a:r>
              <a:rPr lang="en-US" noProof="1">
                <a:sym typeface="Wingdings" panose="05000000000000000000" pitchFamily="2" charset="2"/>
              </a:rPr>
              <a:t>- returns </a:t>
            </a:r>
            <a:r>
              <a:rPr lang="en-US" i="1" noProof="1">
                <a:sym typeface="Wingdings" panose="05000000000000000000" pitchFamily="2" charset="2"/>
              </a:rPr>
              <a:t>"Rectangle - width: {width}, height: {height}"</a:t>
            </a:r>
          </a:p>
          <a:p>
            <a:pPr lvl="2"/>
            <a:r>
              <a:rPr lang="en-US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  <a:sym typeface="Wingdings" panose="05000000000000000000" pitchFamily="2" charset="2"/>
              </a:rPr>
              <a:t>area</a:t>
            </a:r>
            <a:r>
              <a:rPr lang="en-US" noProof="1">
                <a:sym typeface="Wingdings" panose="05000000000000000000" pitchFamily="2" charset="2"/>
              </a:rPr>
              <a:t> - returns rectangle's area (width * height)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Problem: Class Hierarchy</a:t>
            </a:r>
          </a:p>
        </p:txBody>
      </p:sp>
    </p:spTree>
    <p:extLst>
      <p:ext uri="{BB962C8B-B14F-4D97-AF65-F5344CB8AC3E}">
        <p14:creationId xmlns:p14="http://schemas.microsoft.com/office/powerpoint/2010/main" val="126333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546910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function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classHierarchy</a:t>
            </a:r>
            <a:r>
              <a:rPr lang="en-US" sz="2400" noProof="1">
                <a:solidFill>
                  <a:schemeClr val="tx1"/>
                </a:solidFill>
              </a:rPr>
              <a:t>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class Figure{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if(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new.target</a:t>
            </a:r>
            <a:r>
              <a:rPr lang="en-US" sz="2400" noProof="1">
                <a:solidFill>
                  <a:schemeClr val="tx1"/>
                </a:solidFill>
              </a:rPr>
              <a:t> ===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    throw new Error("Cannot instantiate an abstract class.");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undefined;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let type = this.constructor.name;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type;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61274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513138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class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Circle</a:t>
            </a:r>
            <a:r>
              <a:rPr lang="en-US" sz="2400" noProof="1">
                <a:solidFill>
                  <a:schemeClr val="tx1"/>
                </a:solidFill>
              </a:rPr>
              <a:t> extends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constructor(radius){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super();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this.radius = radius;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Math.PI * this.radius * this.radius;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endParaRPr lang="en-US" sz="2400" noProof="1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super.toString() + ` - radius: ${this.radius}`;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9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  <a:endParaRPr lang="en-US" sz="2400" i="1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17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Class Hierarchy(3)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695134" y="1143000"/>
            <a:ext cx="10540094" cy="492209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class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Rectangle</a:t>
            </a:r>
            <a:r>
              <a:rPr lang="en-US" sz="2400" noProof="1">
                <a:solidFill>
                  <a:schemeClr val="tx1"/>
                </a:solidFill>
              </a:rPr>
              <a:t> extends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Figure</a:t>
            </a:r>
            <a:r>
              <a:rPr lang="en-US" sz="2400" noProof="1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constructor(width, height){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super();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this.width = width;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this.height = height;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get area(){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this.width * this.height;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toString(){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    return super.toString() + ` - width: ${this.width}, height: ${this.height}`;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   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2400" noProof="1">
                <a:solidFill>
                  <a:schemeClr val="tx1"/>
                </a:solidFill>
              </a:rPr>
              <a:t> {Figure,Circle,Rectangle}</a:t>
            </a:r>
          </a:p>
          <a:p>
            <a:pPr>
              <a:lnSpc>
                <a:spcPct val="80000"/>
              </a:lnSpc>
            </a:pPr>
            <a:r>
              <a:rPr lang="en-US" sz="2400" noProof="1">
                <a:solidFill>
                  <a:schemeClr val="tx1"/>
                </a:solidFill>
              </a:rPr>
              <a:t>}</a:t>
            </a:r>
            <a:endParaRPr lang="en-US" sz="2400" i="1" noProof="1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6262" y="6163237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2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8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813" y="4819278"/>
            <a:ext cx="10363200" cy="820600"/>
          </a:xfrm>
        </p:spPr>
        <p:txBody>
          <a:bodyPr/>
          <a:lstStyle/>
          <a:p>
            <a:r>
              <a:rPr lang="en-US" dirty="0"/>
              <a:t>Practice: Inheritance Hierarchy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912813" y="5757966"/>
            <a:ext cx="10363200" cy="719034"/>
          </a:xfrm>
        </p:spPr>
        <p:txBody>
          <a:bodyPr/>
          <a:lstStyle/>
          <a:p>
            <a:r>
              <a:rPr lang="en-US" dirty="0"/>
              <a:t>Live Exercises in Class (Lab)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588" y="838200"/>
            <a:ext cx="3524026" cy="36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60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90413" y="1151121"/>
            <a:ext cx="8222705" cy="5570355"/>
          </a:xfrm>
        </p:spPr>
        <p:txBody>
          <a:bodyPr>
            <a:normAutofit/>
          </a:bodyPr>
          <a:lstStyle/>
          <a:p>
            <a:r>
              <a:rPr lang="en-US" sz="3200" dirty="0"/>
              <a:t>Inheritance allows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extending</a:t>
            </a:r>
            <a:r>
              <a:rPr lang="en-US" sz="3200" dirty="0"/>
              <a:t> existing classes</a:t>
            </a:r>
          </a:p>
          <a:p>
            <a:r>
              <a:rPr lang="en-US" sz="3200" dirty="0"/>
              <a:t>All objects in JS have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prototypes</a:t>
            </a:r>
          </a:p>
          <a:p>
            <a:r>
              <a:rPr lang="en-US" sz="3200" dirty="0"/>
              <a:t>An object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 looks for properties </a:t>
            </a:r>
            <a:r>
              <a:rPr lang="en-US" sz="3200" dirty="0"/>
              <a:t>in it’s prototype</a:t>
            </a:r>
          </a:p>
          <a:p>
            <a:r>
              <a:rPr lang="en-US" sz="3200" dirty="0"/>
              <a:t>Prototypes form a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hierarchical chain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pic>
        <p:nvPicPr>
          <p:cNvPr id="7" name="Picture 2" descr="C:\Users\Ivan\Desktop\elements_presentations\summary_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212" y="1447800"/>
            <a:ext cx="3091494" cy="2293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29" y="4267200"/>
            <a:ext cx="2009177" cy="200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39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https://softuni.bg/courses/javascript-advanced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Inheritance and Prototypes</a:t>
            </a:r>
            <a:endParaRPr lang="en-US" dirty="0"/>
          </a:p>
        </p:txBody>
      </p:sp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0612" y="2709376"/>
            <a:ext cx="1726158" cy="932887"/>
          </a:xfrm>
          <a:prstGeom prst="roundRect">
            <a:avLst>
              <a:gd name="adj" fmla="val 2953"/>
            </a:avLst>
          </a:prstGeom>
        </p:spPr>
      </p:pic>
      <p:pic>
        <p:nvPicPr>
          <p:cNvPr id="15" name="Picture 14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15840" y="1255208"/>
            <a:ext cx="1752140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7" name="Picture 16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8146" y="1255208"/>
            <a:ext cx="2040956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19" name="Picture 18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2764" y="1255208"/>
            <a:ext cx="2093874" cy="804013"/>
          </a:xfrm>
          <a:prstGeom prst="roundRect">
            <a:avLst>
              <a:gd name="adj" fmla="val 3159"/>
            </a:avLst>
          </a:prstGeom>
        </p:spPr>
      </p:pic>
      <p:pic>
        <p:nvPicPr>
          <p:cNvPr id="20" name="Picture 19">
            <a:hlinkClick r:id="rId12"/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12764" y="5373443"/>
            <a:ext cx="3352800" cy="849557"/>
          </a:xfrm>
          <a:prstGeom prst="roundRect">
            <a:avLst>
              <a:gd name="adj" fmla="val 3159"/>
            </a:avLst>
          </a:prstGeom>
        </p:spPr>
      </p:pic>
      <p:pic>
        <p:nvPicPr>
          <p:cNvPr id="22" name="Picture 21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58563" y="5373443"/>
            <a:ext cx="2753589" cy="849556"/>
          </a:xfrm>
          <a:prstGeom prst="roundRect">
            <a:avLst>
              <a:gd name="adj" fmla="val 2953"/>
            </a:avLst>
          </a:prstGeom>
        </p:spPr>
      </p:pic>
      <p:pic>
        <p:nvPicPr>
          <p:cNvPr id="23" name="Picture 22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33728" y="5373443"/>
            <a:ext cx="4073042" cy="849556"/>
          </a:xfrm>
          <a:prstGeom prst="roundRect">
            <a:avLst>
              <a:gd name="adj" fmla="val 3159"/>
            </a:avLst>
          </a:prstGeom>
        </p:spPr>
      </p:pic>
      <p:pic>
        <p:nvPicPr>
          <p:cNvPr id="24" name="Picture 23">
            <a:hlinkClick r:id="rId18"/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075612" y="1276030"/>
            <a:ext cx="3631158" cy="783191"/>
          </a:xfrm>
          <a:prstGeom prst="roundRect">
            <a:avLst>
              <a:gd name="adj" fmla="val 3159"/>
            </a:avLst>
          </a:prstGeom>
        </p:spPr>
      </p:pic>
      <p:pic>
        <p:nvPicPr>
          <p:cNvPr id="25" name="Picture 24">
            <a:hlinkClick r:id="rId20"/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3413" y="4251041"/>
            <a:ext cx="5993358" cy="550371"/>
          </a:xfrm>
          <a:prstGeom prst="roundRect">
            <a:avLst>
              <a:gd name="adj" fmla="val 3159"/>
            </a:avLst>
          </a:prstGeom>
        </p:spPr>
      </p:pic>
      <p:pic>
        <p:nvPicPr>
          <p:cNvPr id="4" name="Picture 3">
            <a:hlinkClick r:id="rId22"/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115840" y="2392344"/>
            <a:ext cx="1922519" cy="854925"/>
          </a:xfrm>
          <a:prstGeom prst="roundRect">
            <a:avLst>
              <a:gd name="adj" fmla="val 3159"/>
            </a:avLst>
          </a:prstGeom>
        </p:spPr>
      </p:pic>
    </p:spTree>
    <p:extLst>
      <p:ext uri="{BB962C8B-B14F-4D97-AF65-F5344CB8AC3E}">
        <p14:creationId xmlns:p14="http://schemas.microsoft.com/office/powerpoint/2010/main" val="38682936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2592" y="3700180"/>
            <a:ext cx="5540866" cy="193862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4412" y="1752600"/>
            <a:ext cx="4427332" cy="1778158"/>
          </a:xfrm>
        </p:spPr>
        <p:txBody>
          <a:bodyPr/>
          <a:lstStyle/>
          <a:p>
            <a:r>
              <a:rPr lang="en-US" dirty="0"/>
              <a:t>Simple Class Inheritance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6094412" y="3892435"/>
            <a:ext cx="4427332" cy="1365365"/>
          </a:xfrm>
        </p:spPr>
        <p:txBody>
          <a:bodyPr/>
          <a:lstStyle/>
          <a:p>
            <a:r>
              <a:rPr lang="en-US" dirty="0"/>
              <a:t>Inheriting Data</a:t>
            </a:r>
            <a:br>
              <a:rPr lang="en-US" dirty="0"/>
            </a:br>
            <a:r>
              <a:rPr lang="en-US" dirty="0"/>
              <a:t>and Methods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1722883" y="1141475"/>
            <a:ext cx="2923730" cy="4846708"/>
            <a:chOff x="1979612" y="1567058"/>
            <a:chExt cx="2410271" cy="3995542"/>
          </a:xfrm>
        </p:grpSpPr>
        <p:cxnSp>
          <p:nvCxnSpPr>
            <p:cNvPr id="10" name="Straight Arrow Connector 35"/>
            <p:cNvCxnSpPr>
              <a:stCxn id="35" idx="0"/>
              <a:endCxn id="12" idx="2"/>
            </p:cNvCxnSpPr>
            <p:nvPr/>
          </p:nvCxnSpPr>
          <p:spPr>
            <a:xfrm flipV="1">
              <a:off x="3184748" y="3441970"/>
              <a:ext cx="0" cy="749030"/>
            </a:xfrm>
            <a:prstGeom prst="straightConnector1">
              <a:avLst/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olid"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1" name="Group 10"/>
            <p:cNvGrpSpPr/>
            <p:nvPr/>
          </p:nvGrpSpPr>
          <p:grpSpPr>
            <a:xfrm>
              <a:off x="1979612" y="1567058"/>
              <a:ext cx="2410271" cy="1874912"/>
              <a:chOff x="4446384" y="1457528"/>
              <a:chExt cx="2943427" cy="1874912"/>
            </a:xfrm>
          </p:grpSpPr>
          <p:sp>
            <p:nvSpPr>
              <p:cNvPr id="12" name="Rectangle: Rounded Corners 6"/>
              <p:cNvSpPr/>
              <p:nvPr/>
            </p:nvSpPr>
            <p:spPr>
              <a:xfrm>
                <a:off x="4446384" y="1457528"/>
                <a:ext cx="2943427" cy="1874912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4770843" y="204372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name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70412" y="1495064"/>
                <a:ext cx="1795789" cy="482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Person</a:t>
                </a: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4770844" y="2566974"/>
                <a:ext cx="2281664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email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979612" y="4191000"/>
              <a:ext cx="2410271" cy="1371600"/>
              <a:chOff x="4446384" y="1457528"/>
              <a:chExt cx="2943427" cy="1371600"/>
            </a:xfrm>
          </p:grpSpPr>
          <p:sp>
            <p:nvSpPr>
              <p:cNvPr id="35" name="Rectangle: Rounded Corners 6"/>
              <p:cNvSpPr/>
              <p:nvPr/>
            </p:nvSpPr>
            <p:spPr>
              <a:xfrm>
                <a:off x="4446384" y="1457528"/>
                <a:ext cx="2943427" cy="1371600"/>
              </a:xfrm>
              <a:prstGeom prst="roundRect">
                <a:avLst>
                  <a:gd name="adj" fmla="val 5385"/>
                </a:avLst>
              </a:prstGeom>
              <a:solidFill>
                <a:srgbClr val="F0A22E">
                  <a:alpha val="25098"/>
                </a:srgbClr>
              </a:solidFill>
              <a:ln w="57150">
                <a:solidFill>
                  <a:srgbClr val="F3CD6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6" name="Rectangle: Rounded Corners 13"/>
              <p:cNvSpPr/>
              <p:nvPr/>
            </p:nvSpPr>
            <p:spPr>
              <a:xfrm>
                <a:off x="4770843" y="2051740"/>
                <a:ext cx="2281666" cy="5143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1" dirty="0">
                    <a:solidFill>
                      <a:srgbClr val="FBEEDC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itchFamily="49" charset="0"/>
                    <a:cs typeface="Consolas" pitchFamily="49" charset="0"/>
                  </a:rPr>
                  <a:t>subject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570412" y="1503083"/>
                <a:ext cx="1981899" cy="4820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b="1" noProof="1">
                    <a:solidFill>
                      <a:schemeClr val="tx2">
                        <a:lumMod val="7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Consolas" panose="020B0609020204030204" pitchFamily="49" charset="0"/>
                  </a:rPr>
                  <a:t>Teacher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732257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Free Trainings @ Software University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Foundation – </a:t>
            </a:r>
            <a:r>
              <a:rPr lang="en-US" sz="3200" noProof="1">
                <a:hlinkClick r:id="rId3"/>
              </a:rPr>
              <a:t>softuni.org</a:t>
            </a:r>
            <a:endParaRPr lang="en-US" sz="3200" noProof="1"/>
          </a:p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YouTube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6"/>
              </a:rPr>
              <a:t>youtube.com/SoftwareUniversity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 – </a:t>
            </a:r>
            <a:r>
              <a:rPr lang="en-US" dirty="0">
                <a:hlinkClick r:id="rId7"/>
              </a:rPr>
              <a:t>forum.softuni.bg</a:t>
            </a:r>
            <a:endParaRPr lang="en-US" noProof="1"/>
          </a:p>
        </p:txBody>
      </p:sp>
      <p:pic>
        <p:nvPicPr>
          <p:cNvPr id="9" name="Picture 8" title="Software University">
            <a:hlinkClick r:id="rId4"/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214" b="7214"/>
          <a:stretch/>
        </p:blipFill>
        <p:spPr>
          <a:xfrm>
            <a:off x="9659438" y="1594686"/>
            <a:ext cx="1834974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359" t="-15226" r="-5359" b="-15226"/>
          <a:stretch/>
        </p:blipFill>
        <p:spPr>
          <a:xfrm>
            <a:off x="9457098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10"/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title="Software University Videos @ YouTube">
            <a:hlinkClick r:id="rId6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6544" y="4589658"/>
            <a:ext cx="1837868" cy="675261"/>
          </a:xfrm>
          <a:prstGeom prst="rect">
            <a:avLst/>
          </a:prstGeom>
          <a:ln w="25400">
            <a:solidFill>
              <a:schemeClr val="bg1">
                <a:lumMod val="50000"/>
                <a:lumOff val="50000"/>
                <a:alpha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7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540172"/>
            <a:ext cx="970156" cy="965726"/>
          </a:xfrm>
          <a:prstGeom prst="rect">
            <a:avLst/>
          </a:prstGeom>
        </p:spPr>
      </p:pic>
      <p:pic>
        <p:nvPicPr>
          <p:cNvPr id="14" name="Picture 13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13548" y="3098209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24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6361199" cy="5570355"/>
          </a:xfrm>
        </p:spPr>
        <p:txBody>
          <a:bodyPr>
            <a:normAutofit/>
          </a:bodyPr>
          <a:lstStyle/>
          <a:p>
            <a:r>
              <a:rPr lang="en-US" dirty="0"/>
              <a:t>Classes can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inherit</a:t>
            </a:r>
            <a:r>
              <a:rPr lang="en-US" dirty="0"/>
              <a:t> (extend) other classes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Child class </a:t>
            </a:r>
            <a:r>
              <a:rPr lang="en-US" dirty="0"/>
              <a:t>inherits data + methods from its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parent</a:t>
            </a:r>
          </a:p>
          <a:p>
            <a:pPr>
              <a:spcBef>
                <a:spcPts val="1200"/>
              </a:spcBef>
            </a:pPr>
            <a:r>
              <a:rPr lang="en-US" dirty="0"/>
              <a:t>Child class can:</a:t>
            </a:r>
          </a:p>
          <a:p>
            <a:pPr lvl="1"/>
            <a:r>
              <a:rPr lang="en-US" dirty="0"/>
              <a:t>Add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properties</a:t>
            </a:r>
            <a:r>
              <a:rPr lang="en-US" dirty="0"/>
              <a:t> (data)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methods</a:t>
            </a:r>
          </a:p>
          <a:p>
            <a:pPr lvl="1"/>
            <a:r>
              <a:rPr lang="en-US" dirty="0"/>
              <a:t>Add / replace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accessor</a:t>
            </a:r>
            <a:r>
              <a:rPr lang="en-US" dirty="0"/>
              <a:t> properties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</a:t>
            </a:r>
          </a:p>
        </p:txBody>
      </p:sp>
      <p:cxnSp>
        <p:nvCxnSpPr>
          <p:cNvPr id="17" name="Straight Arrow Connector 35"/>
          <p:cNvCxnSpPr>
            <a:stCxn id="20" idx="0"/>
            <a:endCxn id="23" idx="2"/>
          </p:cNvCxnSpPr>
          <p:nvPr/>
        </p:nvCxnSpPr>
        <p:spPr>
          <a:xfrm flipV="1">
            <a:off x="9966548" y="3667541"/>
            <a:ext cx="0" cy="908595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/>
          <p:cNvGrpSpPr/>
          <p:nvPr/>
        </p:nvGrpSpPr>
        <p:grpSpPr>
          <a:xfrm>
            <a:off x="8504682" y="1393219"/>
            <a:ext cx="2923730" cy="2274322"/>
            <a:chOff x="4446384" y="1457528"/>
            <a:chExt cx="2943427" cy="1874912"/>
          </a:xfrm>
        </p:grpSpPr>
        <p:sp>
          <p:nvSpPr>
            <p:cNvPr id="23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4770844" y="2555052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04682" y="4576137"/>
            <a:ext cx="2923730" cy="1663790"/>
            <a:chOff x="4446384" y="1457528"/>
            <a:chExt cx="2943427" cy="1371600"/>
          </a:xfrm>
        </p:grpSpPr>
        <p:sp>
          <p:nvSpPr>
            <p:cNvPr id="20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5729592" y="597614"/>
            <a:ext cx="2481447" cy="1097369"/>
          </a:xfrm>
          <a:prstGeom prst="wedgeRoundRectCallout">
            <a:avLst>
              <a:gd name="adj1" fmla="val 68028"/>
              <a:gd name="adj2" fmla="val 4785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Base</a:t>
            </a:r>
            <a:r>
              <a:rPr lang="en-US" sz="3000" noProof="1">
                <a:solidFill>
                  <a:srgbClr val="FFFFFF"/>
                </a:solidFill>
              </a:rPr>
              <a:t> (parent, super)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8" name="AutoShape 25"/>
          <p:cNvSpPr>
            <a:spLocks noChangeArrowheads="1"/>
          </p:cNvSpPr>
          <p:nvPr/>
        </p:nvSpPr>
        <p:spPr bwMode="auto">
          <a:xfrm>
            <a:off x="5494540" y="3725907"/>
            <a:ext cx="2706771" cy="1148493"/>
          </a:xfrm>
          <a:prstGeom prst="wedgeRoundRectCallout">
            <a:avLst>
              <a:gd name="adj1" fmla="val 67018"/>
              <a:gd name="adj2" fmla="val 50297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Child</a:t>
            </a:r>
            <a:r>
              <a:rPr lang="en-US" sz="3000" noProof="1">
                <a:solidFill>
                  <a:srgbClr val="FFFFFF"/>
                </a:solidFill>
              </a:rPr>
              <a:t> (derived) class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99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3668" y="1066800"/>
            <a:ext cx="7924800" cy="229984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.name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name;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.email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=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703668" y="3659224"/>
            <a:ext cx="7924800" cy="273072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class</a:t>
            </a:r>
            <a:r>
              <a:rPr lang="en-US" noProof="1"/>
              <a:t> Teacher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extends</a:t>
            </a:r>
            <a:r>
              <a:rPr lang="en-US" noProof="1"/>
              <a:t> Person {</a:t>
            </a:r>
          </a:p>
          <a:p>
            <a:r>
              <a:rPr lang="en-US" noProof="1"/>
              <a:t>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constructor</a:t>
            </a:r>
            <a:r>
              <a:rPr lang="en-US" noProof="1"/>
              <a:t>(name,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email,</a:t>
            </a:r>
            <a:r>
              <a:rPr lang="en-US" noProof="1">
                <a:latin typeface="+mn-lt"/>
              </a:rPr>
              <a:t> </a:t>
            </a:r>
            <a:r>
              <a:rPr lang="en-US" noProof="1"/>
              <a:t>subject) {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super</a:t>
            </a:r>
            <a:r>
              <a:rPr lang="en-US" noProof="1"/>
              <a:t>(name, email);</a:t>
            </a:r>
          </a:p>
          <a:p>
            <a:r>
              <a:rPr lang="en-US" noProof="1"/>
              <a:t>    </a:t>
            </a:r>
            <a:r>
              <a:rPr lang="en-US" noProof="1">
                <a:solidFill>
                  <a:schemeClr val="tx2">
                    <a:lumMod val="75000"/>
                  </a:schemeClr>
                </a:solidFill>
              </a:rPr>
              <a:t>this</a:t>
            </a:r>
            <a:r>
              <a:rPr lang="en-US" noProof="1"/>
              <a:t>.subject = subject;</a:t>
            </a:r>
          </a:p>
          <a:p>
            <a:r>
              <a:rPr lang="en-US" noProof="1"/>
              <a:t>  }</a:t>
            </a:r>
          </a:p>
          <a:p>
            <a:r>
              <a:rPr lang="en-US" noProof="1"/>
              <a:t>}</a:t>
            </a:r>
          </a:p>
        </p:txBody>
      </p:sp>
      <p:sp>
        <p:nvSpPr>
          <p:cNvPr id="9" name="AutoShape 25"/>
          <p:cNvSpPr>
            <a:spLocks noChangeArrowheads="1"/>
          </p:cNvSpPr>
          <p:nvPr/>
        </p:nvSpPr>
        <p:spPr bwMode="auto">
          <a:xfrm>
            <a:off x="4875212" y="2529786"/>
            <a:ext cx="3045268" cy="994277"/>
          </a:xfrm>
          <a:prstGeom prst="wedgeRoundRectCallout">
            <a:avLst>
              <a:gd name="adj1" fmla="val -64335"/>
              <a:gd name="adj2" fmla="val 5793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class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Teacher</a:t>
            </a:r>
            <a:r>
              <a:rPr lang="en-US" sz="3000" noProof="1">
                <a:solidFill>
                  <a:srgbClr val="FFFFFF"/>
                </a:solidFill>
              </a:rPr>
              <a:t> inherits </a:t>
            </a:r>
            <a:r>
              <a:rPr lang="en-US" sz="3000" b="1" noProof="1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</a:rPr>
              <a:t>Person</a:t>
            </a:r>
          </a:p>
        </p:txBody>
      </p:sp>
      <p:sp>
        <p:nvSpPr>
          <p:cNvPr id="10" name="AutoShape 25"/>
          <p:cNvSpPr>
            <a:spLocks noChangeArrowheads="1"/>
          </p:cNvSpPr>
          <p:nvPr/>
        </p:nvSpPr>
        <p:spPr bwMode="auto">
          <a:xfrm>
            <a:off x="6611089" y="4695216"/>
            <a:ext cx="2259519" cy="1514272"/>
          </a:xfrm>
          <a:prstGeom prst="wedgeRoundRectCallout">
            <a:avLst>
              <a:gd name="adj1" fmla="val -92005"/>
              <a:gd name="adj2" fmla="val -391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noProof="1">
                <a:solidFill>
                  <a:srgbClr val="FFFFFF"/>
                </a:solidFill>
              </a:rPr>
              <a:t>Invoke the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parent constructor</a:t>
            </a:r>
            <a:endParaRPr lang="en-US" sz="3000" b="1" noProof="1">
              <a:solidFill>
                <a:schemeClr val="tx2">
                  <a:lumMod val="7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477160" y="3745916"/>
            <a:ext cx="2957176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1515416" y="4597336"/>
            <a:ext cx="3907244" cy="436980"/>
          </a:xfrm>
          <a:prstGeom prst="rect">
            <a:avLst/>
          </a:prstGeom>
          <a:noFill/>
          <a:ln w="381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cxnSp>
        <p:nvCxnSpPr>
          <p:cNvPr id="12" name="Straight Arrow Connector 35"/>
          <p:cNvCxnSpPr>
            <a:stCxn id="19" idx="0"/>
            <a:endCxn id="14" idx="2"/>
          </p:cNvCxnSpPr>
          <p:nvPr/>
        </p:nvCxnSpPr>
        <p:spPr>
          <a:xfrm flipV="1">
            <a:off x="10316933" y="3564163"/>
            <a:ext cx="0" cy="1087601"/>
          </a:xfrm>
          <a:prstGeom prst="straightConnector1">
            <a:avLst/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3" name="Group 12"/>
          <p:cNvGrpSpPr/>
          <p:nvPr/>
        </p:nvGrpSpPr>
        <p:grpSpPr>
          <a:xfrm>
            <a:off x="9218612" y="1496598"/>
            <a:ext cx="2196641" cy="2067565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4770843" y="204372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70411" y="1495064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558076"/>
              <a:ext cx="2281664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18612" y="4651764"/>
            <a:ext cx="2196641" cy="1512536"/>
            <a:chOff x="4446384" y="1457528"/>
            <a:chExt cx="2943427" cy="1371600"/>
          </a:xfrm>
        </p:grpSpPr>
        <p:sp>
          <p:nvSpPr>
            <p:cNvPr id="19" name="Rectangle: Rounded Corners 6"/>
            <p:cNvSpPr/>
            <p:nvPr/>
          </p:nvSpPr>
          <p:spPr>
            <a:xfrm>
              <a:off x="4446384" y="1457528"/>
              <a:ext cx="2943427" cy="13716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4770843" y="2051740"/>
              <a:ext cx="2281666" cy="5143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70411" y="1503083"/>
              <a:ext cx="2482096" cy="5302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117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Inheritance – Example (2)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00936" y="1408888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Person</a:t>
            </a:r>
            <a:r>
              <a:rPr lang="en-US" sz="3000" noProof="1"/>
              <a:t>("Maria", "maria@gmail.com");</a:t>
            </a:r>
          </a:p>
          <a:p>
            <a:r>
              <a:rPr lang="en-US" sz="3000" noProof="1"/>
              <a:t>console.log("Person: " +</a:t>
            </a:r>
          </a:p>
          <a:p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p.name</a:t>
            </a:r>
            <a:r>
              <a:rPr lang="en-US" sz="3000" noProof="1"/>
              <a:t> +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p.email</a:t>
            </a:r>
            <a:r>
              <a:rPr lang="en-US" sz="3000" noProof="1"/>
              <a:t> + ')');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Person: Maria (maria@gmail.com)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700936" y="3950790"/>
            <a:ext cx="10803676" cy="206901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r>
              <a:rPr lang="en-US" sz="3000" noProof="1"/>
              <a:t>let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</a:t>
            </a:r>
            <a:r>
              <a:rPr lang="en-US" sz="3000" noProof="1"/>
              <a:t> =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new Teacher</a:t>
            </a:r>
            <a:r>
              <a:rPr lang="en-US" sz="3000" noProof="1"/>
              <a:t>("Ivan",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"iv@yahoo.com",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/>
              <a:t>"PHP");</a:t>
            </a:r>
          </a:p>
          <a:p>
            <a:r>
              <a:rPr lang="en-US" sz="3000" noProof="1"/>
              <a:t>console.log("Teacher: "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t.name</a:t>
            </a:r>
            <a:r>
              <a:rPr lang="en-US" sz="3000" noProof="1"/>
              <a:t> +</a:t>
            </a:r>
          </a:p>
          <a:p>
            <a:r>
              <a:rPr lang="en-US" sz="3000" noProof="1"/>
              <a:t>  ' ('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t.email</a:t>
            </a:r>
            <a:r>
              <a:rPr lang="en-US" sz="3000" noProof="1"/>
              <a:t> + '), teaches ' +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t.subject</a:t>
            </a:r>
            <a:r>
              <a:rPr lang="en-US" sz="3000" noProof="1"/>
              <a:t>);</a:t>
            </a:r>
          </a:p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// </a:t>
            </a:r>
            <a:r>
              <a:rPr lang="en-US" sz="3000" i="1" noProof="1">
                <a:solidFill>
                  <a:schemeClr val="tx2">
                    <a:lumMod val="75000"/>
                  </a:schemeClr>
                </a:solidFill>
              </a:rPr>
              <a:t>Teacher: Ivan (iv@yahoo.com), teaches PHP</a:t>
            </a:r>
          </a:p>
        </p:txBody>
      </p:sp>
    </p:spTree>
    <p:extLst>
      <p:ext uri="{BB962C8B-B14F-4D97-AF65-F5344CB8AC3E}">
        <p14:creationId xmlns:p14="http://schemas.microsoft.com/office/powerpoint/2010/main" val="19301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SoftUni Judge (</a:t>
            </a:r>
            <a:r>
              <a:rPr lang="en-US" dirty="0">
                <a:hlinkClick r:id="rId2"/>
              </a:rPr>
              <a:t>https://judge.softuni.bg</a:t>
            </a:r>
            <a:r>
              <a:rPr lang="en-US" dirty="0"/>
              <a:t>) submissions should consist of a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single function </a:t>
            </a:r>
            <a:r>
              <a:rPr lang="en-US" dirty="0"/>
              <a:t>/ arrow function / class definition</a:t>
            </a:r>
          </a:p>
          <a:p>
            <a:r>
              <a:rPr lang="en-US" dirty="0"/>
              <a:t>Submit multiple classes as function returning JS object: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Classes in the Judge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832727" y="3261270"/>
            <a:ext cx="10540094" cy="254689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44000" tIns="72000" rIns="144000" bIns="72000">
            <a:spAutoFit/>
          </a:bodyPr>
          <a:lstStyle>
            <a:defPPr>
              <a:defRPr lang="en-US"/>
            </a:defPPr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sz="2800" b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lnSpc>
                <a:spcPct val="105000"/>
              </a:lnSpc>
            </a:pPr>
            <a:r>
              <a:rPr lang="en-US" sz="3000" noProof="1"/>
              <a:t>function personAndTeacherClasses() {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class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/>
              <a:t> extends Person { … }</a:t>
            </a:r>
          </a:p>
          <a:p>
            <a:pPr>
              <a:lnSpc>
                <a:spcPct val="105000"/>
              </a:lnSpc>
            </a:pPr>
            <a:r>
              <a:rPr lang="en-US" sz="3000" noProof="1"/>
              <a:t> 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return</a:t>
            </a:r>
            <a:r>
              <a:rPr lang="en-US" sz="3000" noProof="1"/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{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Person</a:t>
            </a:r>
            <a:r>
              <a:rPr lang="en-US" sz="3000" noProof="1"/>
              <a:t>,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Teacher</a:t>
            </a:r>
            <a:r>
              <a:rPr lang="en-US" sz="3000" noProof="1">
                <a:latin typeface="+mn-lt"/>
              </a:rPr>
              <a:t> </a:t>
            </a:r>
            <a:r>
              <a:rPr lang="en-US" sz="3000" noProof="1">
                <a:solidFill>
                  <a:schemeClr val="tx2">
                    <a:lumMod val="75000"/>
                  </a:schemeClr>
                </a:solidFill>
              </a:rPr>
              <a:t>}</a:t>
            </a:r>
            <a:r>
              <a:rPr lang="en-US" sz="3000" noProof="1"/>
              <a:t>;</a:t>
            </a:r>
            <a:endParaRPr lang="en-US" sz="3000" noProof="1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05000"/>
              </a:lnSpc>
            </a:pPr>
            <a:r>
              <a:rPr lang="en-US" sz="3000" noProof="1"/>
              <a:t>}</a:t>
            </a:r>
            <a:endParaRPr lang="en-US" sz="3000" i="1" noProof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6005" y="6076544"/>
            <a:ext cx="10556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Check your solution here: </a:t>
            </a:r>
            <a:r>
              <a:rPr lang="en-US" dirty="0">
                <a:hlinkClick r:id="rId3"/>
              </a:rPr>
              <a:t>https://judge.softuni.bg/Contests/339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14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036700" y="1404099"/>
            <a:ext cx="3326320" cy="2296437"/>
          </a:xfrm>
        </p:spPr>
        <p:txBody>
          <a:bodyPr/>
          <a:lstStyle/>
          <a:p>
            <a:r>
              <a:rPr lang="en-US" dirty="0"/>
              <a:t>Accessing Parent Members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8036700" y="4015399"/>
            <a:ext cx="3326320" cy="2156801"/>
          </a:xfrm>
        </p:spPr>
        <p:txBody>
          <a:bodyPr/>
          <a:lstStyle/>
          <a:p>
            <a:r>
              <a:rPr lang="en-US" dirty="0"/>
              <a:t>Invoking Parent Methods</a:t>
            </a:r>
          </a:p>
        </p:txBody>
      </p:sp>
      <p:cxnSp>
        <p:nvCxnSpPr>
          <p:cNvPr id="10" name="Straight Arrow Connector 35"/>
          <p:cNvCxnSpPr>
            <a:stCxn id="35" idx="0"/>
            <a:endCxn id="12" idx="2"/>
          </p:cNvCxnSpPr>
          <p:nvPr/>
        </p:nvCxnSpPr>
        <p:spPr>
          <a:xfrm rot="5400000" flipH="1" flipV="1">
            <a:off x="2802878" y="2882826"/>
            <a:ext cx="1029510" cy="1664659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1" name="Group 10"/>
          <p:cNvGrpSpPr/>
          <p:nvPr/>
        </p:nvGrpSpPr>
        <p:grpSpPr>
          <a:xfrm>
            <a:off x="2587862" y="609600"/>
            <a:ext cx="3124201" cy="2590800"/>
            <a:chOff x="4446384" y="1457530"/>
            <a:chExt cx="2943427" cy="2135810"/>
          </a:xfrm>
        </p:grpSpPr>
        <p:sp>
          <p:nvSpPr>
            <p:cNvPr id="12" name="Rectangle: Rounded Corners 6"/>
            <p:cNvSpPr/>
            <p:nvPr/>
          </p:nvSpPr>
          <p:spPr>
            <a:xfrm>
              <a:off x="4446384" y="1457530"/>
              <a:ext cx="2943427" cy="213581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: Rounded Corners 13"/>
            <p:cNvSpPr/>
            <p:nvPr/>
          </p:nvSpPr>
          <p:spPr>
            <a:xfrm>
              <a:off x="4770843" y="2043720"/>
              <a:ext cx="2281666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name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0412" y="1495064"/>
              <a:ext cx="1795789" cy="482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Person</a:t>
              </a: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4770844" y="2494477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email</a:t>
              </a: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4770844" y="2939270"/>
              <a:ext cx="2281664" cy="44898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065212" y="4229910"/>
            <a:ext cx="2840183" cy="2094690"/>
            <a:chOff x="4446384" y="1457528"/>
            <a:chExt cx="2943427" cy="1682720"/>
          </a:xfrm>
        </p:grpSpPr>
        <p:sp>
          <p:nvSpPr>
            <p:cNvPr id="35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: Rounded Corners 13"/>
            <p:cNvSpPr/>
            <p:nvPr/>
          </p:nvSpPr>
          <p:spPr>
            <a:xfrm>
              <a:off x="4770843" y="2051740"/>
              <a:ext cx="2281666" cy="429804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subject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Teacher</a:t>
              </a: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4770843" y="2481544"/>
              <a:ext cx="2281666" cy="433131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  <p:cxnSp>
        <p:nvCxnSpPr>
          <p:cNvPr id="26" name="Straight Arrow Connector 35"/>
          <p:cNvCxnSpPr>
            <a:stCxn id="44" idx="0"/>
            <a:endCxn id="12" idx="2"/>
          </p:cNvCxnSpPr>
          <p:nvPr/>
        </p:nvCxnSpPr>
        <p:spPr>
          <a:xfrm rot="16200000" flipV="1">
            <a:off x="4468887" y="2881476"/>
            <a:ext cx="1029510" cy="1667358"/>
          </a:xfrm>
          <a:prstGeom prst="bentConnector3">
            <a:avLst>
              <a:gd name="adj1" fmla="val 50000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oli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Connector: Elbow 8"/>
          <p:cNvCxnSpPr>
            <a:stCxn id="21" idx="1"/>
            <a:endCxn id="17" idx="1"/>
          </p:cNvCxnSpPr>
          <p:nvPr/>
        </p:nvCxnSpPr>
        <p:spPr>
          <a:xfrm rot="10800000" flipH="1">
            <a:off x="1378289" y="2679310"/>
            <a:ext cx="1553959" cy="3094906"/>
          </a:xfrm>
          <a:prstGeom prst="bentConnector3">
            <a:avLst>
              <a:gd name="adj1" fmla="val -38499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/>
          <p:cNvCxnSpPr>
            <a:stCxn id="47" idx="3"/>
            <a:endCxn id="17" idx="3"/>
          </p:cNvCxnSpPr>
          <p:nvPr/>
        </p:nvCxnSpPr>
        <p:spPr>
          <a:xfrm flipH="1" flipV="1">
            <a:off x="5354044" y="2679310"/>
            <a:ext cx="1557897" cy="3093974"/>
          </a:xfrm>
          <a:prstGeom prst="bentConnector3">
            <a:avLst>
              <a:gd name="adj1" fmla="val -39650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4397229" y="4229910"/>
            <a:ext cx="2840183" cy="2094690"/>
            <a:chOff x="4446384" y="1457528"/>
            <a:chExt cx="2943427" cy="1682720"/>
          </a:xfrm>
        </p:grpSpPr>
        <p:sp>
          <p:nvSpPr>
            <p:cNvPr id="44" name="Rectangle: Rounded Corners 6"/>
            <p:cNvSpPr/>
            <p:nvPr/>
          </p:nvSpPr>
          <p:spPr>
            <a:xfrm>
              <a:off x="4446384" y="1457528"/>
              <a:ext cx="2943427" cy="168272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: Rounded Corners 13"/>
            <p:cNvSpPr/>
            <p:nvPr/>
          </p:nvSpPr>
          <p:spPr>
            <a:xfrm>
              <a:off x="4770843" y="2051740"/>
              <a:ext cx="2281666" cy="428307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course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70412" y="1503083"/>
              <a:ext cx="1981899" cy="482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noProof="1">
                  <a:solidFill>
                    <a:schemeClr val="tx2">
                      <a:lumMod val="7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Student</a:t>
              </a:r>
            </a:p>
          </p:txBody>
        </p:sp>
        <p:sp>
          <p:nvSpPr>
            <p:cNvPr id="47" name="Rectangle: Rounded Corners 13"/>
            <p:cNvSpPr/>
            <p:nvPr/>
          </p:nvSpPr>
          <p:spPr>
            <a:xfrm>
              <a:off x="4770843" y="2480047"/>
              <a:ext cx="2281666" cy="434628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noProof="1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toString()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9455979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solidFill>
          <a:srgbClr val="F0A22E">
            <a:alpha val="25098"/>
          </a:srgbClr>
        </a:solidFill>
        <a:ln w="50800">
          <a:solidFill>
            <a:srgbClr val="F3CD60"/>
          </a:solidFill>
          <a:prstDash val="solid"/>
          <a:tailEnd type="triangle" w="lg" len="lg"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</TotalTime>
  <Words>1920</Words>
  <Application>Microsoft Office PowerPoint</Application>
  <PresentationFormat>Custom</PresentationFormat>
  <Paragraphs>457</Paragraphs>
  <Slides>40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Consolas</vt:lpstr>
      <vt:lpstr>Wingdings</vt:lpstr>
      <vt:lpstr>Wingdings 2</vt:lpstr>
      <vt:lpstr>SoftUni 16x9</vt:lpstr>
      <vt:lpstr>Inheritance and Prototypes</vt:lpstr>
      <vt:lpstr>Table of Contents</vt:lpstr>
      <vt:lpstr>Have a Question?</vt:lpstr>
      <vt:lpstr>Simple Class Inheritance</vt:lpstr>
      <vt:lpstr>Class Inheritance</vt:lpstr>
      <vt:lpstr>Class Inheritance – Example</vt:lpstr>
      <vt:lpstr>Class Inheritance – Example (2)</vt:lpstr>
      <vt:lpstr>Submitting Classes in the Judge</vt:lpstr>
      <vt:lpstr>Accessing Parent Members</vt:lpstr>
      <vt:lpstr>Inheriting and Replacing toString() – Person</vt:lpstr>
      <vt:lpstr>Inheriting and Replacing toString() – Teacher</vt:lpstr>
      <vt:lpstr>Inheriting and Replacing toString() – Student</vt:lpstr>
      <vt:lpstr>Inheriting and Replacing toString() – Usage</vt:lpstr>
      <vt:lpstr>The Prototype Chains</vt:lpstr>
      <vt:lpstr>The Prototype Chain for JS Classes</vt:lpstr>
      <vt:lpstr>Prototypes in JavaScript</vt:lpstr>
      <vt:lpstr>Prototype Chain (for Classes)</vt:lpstr>
      <vt:lpstr>Prototypes in Classes and Objects</vt:lpstr>
      <vt:lpstr>Prototype Chains for Classes and Objects</vt:lpstr>
      <vt:lpstr>Object Instantiation (Create New Object)</vt:lpstr>
      <vt:lpstr>Object Instantiation (Create New Object)</vt:lpstr>
      <vt:lpstr>Prototype Chain for JS Objects</vt:lpstr>
      <vt:lpstr>Object Prototype Chain</vt:lpstr>
      <vt:lpstr>Constructor Prototype Chain</vt:lpstr>
      <vt:lpstr>Problem: Extending Prototype</vt:lpstr>
      <vt:lpstr>Solution: Extending Prototype</vt:lpstr>
      <vt:lpstr>Abstract Classes and Mixins</vt:lpstr>
      <vt:lpstr>What is Abstract Class?</vt:lpstr>
      <vt:lpstr>What is a Mixin?</vt:lpstr>
      <vt:lpstr>What is a Mixin?</vt:lpstr>
      <vt:lpstr>Checking the Object Type</vt:lpstr>
      <vt:lpstr>Problem: Class Hierarchy</vt:lpstr>
      <vt:lpstr>Solution: Class Hierarchy</vt:lpstr>
      <vt:lpstr>Solution: Class Hierarchy(2)</vt:lpstr>
      <vt:lpstr>Solution: Class Hierarchy(3)</vt:lpstr>
      <vt:lpstr>Practice: Inheritance Hierarchy</vt:lpstr>
      <vt:lpstr>Summary</vt:lpstr>
      <vt:lpstr>Inheritance and Prototypes</vt:lpstr>
      <vt:lpstr>License</vt:lpstr>
      <vt:lpstr>Free Trainings @ Software University</vt:lpstr>
    </vt:vector>
  </TitlesOfParts>
  <Manager>Svetlin Nakov</Manager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Inheritance and Prototypes</dc:title>
  <dc:subject>JavaScript Avdanced - Practical Training Course @ SoftUni</dc:subject>
  <dc:creator>Software University Foundation</dc:creator>
  <cp:keywords>JS, JavaScript, programming, course, SoftUni, Software University</cp:keywords>
  <dc:description>JavaScript Advanced Course @ SoftUni - https://softuni.bg/courses/javascript-advanced</dc:description>
  <cp:lastModifiedBy>Svetlin Nakov</cp:lastModifiedBy>
  <cp:revision>145</cp:revision>
  <dcterms:created xsi:type="dcterms:W3CDTF">2014-01-02T17:00:34Z</dcterms:created>
  <dcterms:modified xsi:type="dcterms:W3CDTF">2016-11-01T18:32:56Z</dcterms:modified>
  <cp:category>JS, JavaScript, front-end, ES6, ES2015, ES2016, ES2017, Web development, computer programming, programming</cp:category>
  <dc:language>English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